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60" r:id="rId1"/>
  </p:sldMasterIdLst>
  <p:notesMasterIdLst>
    <p:notesMasterId r:id="rId34"/>
  </p:notesMasterIdLst>
  <p:handoutMasterIdLst>
    <p:handoutMasterId r:id="rId35"/>
  </p:handoutMasterIdLst>
  <p:sldIdLst>
    <p:sldId id="352" r:id="rId2"/>
    <p:sldId id="256" r:id="rId3"/>
    <p:sldId id="262" r:id="rId4"/>
    <p:sldId id="349" r:id="rId5"/>
    <p:sldId id="276" r:id="rId6"/>
    <p:sldId id="258" r:id="rId7"/>
    <p:sldId id="348" r:id="rId8"/>
    <p:sldId id="312" r:id="rId9"/>
    <p:sldId id="279" r:id="rId10"/>
    <p:sldId id="257" r:id="rId11"/>
    <p:sldId id="300" r:id="rId12"/>
    <p:sldId id="327" r:id="rId13"/>
    <p:sldId id="346" r:id="rId14"/>
    <p:sldId id="347" r:id="rId15"/>
    <p:sldId id="313" r:id="rId16"/>
    <p:sldId id="317" r:id="rId17"/>
    <p:sldId id="345" r:id="rId18"/>
    <p:sldId id="301" r:id="rId19"/>
    <p:sldId id="328" r:id="rId20"/>
    <p:sldId id="324" r:id="rId21"/>
    <p:sldId id="326" r:id="rId22"/>
    <p:sldId id="285" r:id="rId23"/>
    <p:sldId id="341" r:id="rId24"/>
    <p:sldId id="351" r:id="rId25"/>
    <p:sldId id="333" r:id="rId26"/>
    <p:sldId id="355" r:id="rId27"/>
    <p:sldId id="343" r:id="rId28"/>
    <p:sldId id="353" r:id="rId29"/>
    <p:sldId id="356" r:id="rId30"/>
    <p:sldId id="350" r:id="rId31"/>
    <p:sldId id="314" r:id="rId32"/>
    <p:sldId id="298" r:id="rId33"/>
  </p:sldIdLst>
  <p:sldSz cx="12192000" cy="6858000"/>
  <p:notesSz cx="68548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37" autoAdjust="0"/>
  </p:normalViewPr>
  <p:slideViewPr>
    <p:cSldViewPr snapToGrid="0">
      <p:cViewPr varScale="1">
        <p:scale>
          <a:sx n="47" d="100"/>
          <a:sy n="47" d="100"/>
        </p:scale>
        <p:origin x="1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8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C1F53-6801-4BD9-8B1C-B8BF02933910}" type="doc">
      <dgm:prSet loTypeId="urn:microsoft.com/office/officeart/2011/layout/HexagonRadial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5AE8FE-D317-42F5-8F88-484568750C1D}">
      <dgm:prSet phldrT="[Text]" custT="1"/>
      <dgm:spPr/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CUNY EDGE</a:t>
          </a:r>
          <a:endParaRPr lang="en-US" sz="1450" dirty="0">
            <a:solidFill>
              <a:schemeClr val="bg1"/>
            </a:solidFill>
          </a:endParaRPr>
        </a:p>
      </dgm:t>
    </dgm:pt>
    <dgm:pt modelId="{CA0B7115-6369-4E07-B3F4-4D66BF429F3E}" type="parTrans" cxnId="{C572C151-2549-4033-983B-C27035967C4C}">
      <dgm:prSet/>
      <dgm:spPr/>
      <dgm:t>
        <a:bodyPr/>
        <a:lstStyle/>
        <a:p>
          <a:endParaRPr lang="en-US"/>
        </a:p>
      </dgm:t>
    </dgm:pt>
    <dgm:pt modelId="{5F166855-D094-47C9-AB0D-036B952393EF}" type="sibTrans" cxnId="{C572C151-2549-4033-983B-C27035967C4C}">
      <dgm:prSet/>
      <dgm:spPr/>
      <dgm:t>
        <a:bodyPr/>
        <a:lstStyle/>
        <a:p>
          <a:endParaRPr lang="en-US"/>
        </a:p>
      </dgm:t>
    </dgm:pt>
    <dgm:pt modelId="{0DF6216E-5F17-4E2B-A2D5-A70BE9D835EF}">
      <dgm:prSet phldrT="[Text]" custT="1"/>
      <dgm:spPr/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HRA Related Matters</a:t>
          </a:r>
          <a:endParaRPr lang="en-US" sz="1450" b="1" dirty="0">
            <a:solidFill>
              <a:schemeClr val="bg1"/>
            </a:solidFill>
          </a:endParaRPr>
        </a:p>
      </dgm:t>
    </dgm:pt>
    <dgm:pt modelId="{BB00AA85-01BE-469E-BA72-9207849BD11D}" type="parTrans" cxnId="{9AEFCD7F-ED08-41E9-B3DC-9430DD5FF2F4}">
      <dgm:prSet/>
      <dgm:spPr/>
      <dgm:t>
        <a:bodyPr/>
        <a:lstStyle/>
        <a:p>
          <a:endParaRPr lang="en-US"/>
        </a:p>
      </dgm:t>
    </dgm:pt>
    <dgm:pt modelId="{463C9603-D56F-40E2-BC52-6DEC9D9D3965}" type="sibTrans" cxnId="{9AEFCD7F-ED08-41E9-B3DC-9430DD5FF2F4}">
      <dgm:prSet/>
      <dgm:spPr/>
      <dgm:t>
        <a:bodyPr/>
        <a:lstStyle/>
        <a:p>
          <a:endParaRPr lang="en-US"/>
        </a:p>
      </dgm:t>
    </dgm:pt>
    <dgm:pt modelId="{404F8E16-A509-4D39-88F4-1171529D7BE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Referrals </a:t>
          </a:r>
          <a:endParaRPr lang="en-US" sz="1450" dirty="0">
            <a:solidFill>
              <a:schemeClr val="bg1"/>
            </a:solidFill>
          </a:endParaRPr>
        </a:p>
      </dgm:t>
    </dgm:pt>
    <dgm:pt modelId="{77178781-A235-40AA-9A4B-23EBB922EE4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Engagement</a:t>
          </a:r>
          <a:endParaRPr lang="en-US" sz="1450" dirty="0">
            <a:solidFill>
              <a:schemeClr val="bg1"/>
            </a:solidFill>
          </a:endParaRPr>
        </a:p>
      </dgm:t>
    </dgm:pt>
    <dgm:pt modelId="{F53F853C-DACD-4665-B10C-CB436084270A}">
      <dgm:prSet phldrT="[Text]" custT="1"/>
      <dgm:spPr/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HRA Fellowship Program </a:t>
          </a:r>
          <a:endParaRPr lang="en-US" sz="1450" dirty="0">
            <a:solidFill>
              <a:schemeClr val="bg1"/>
            </a:solidFill>
          </a:endParaRPr>
        </a:p>
      </dgm:t>
    </dgm:pt>
    <dgm:pt modelId="{83FBEF11-485B-4735-8224-4BE7165EBD8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Career Support Services  </a:t>
          </a:r>
          <a:endParaRPr lang="en-US" sz="1450" dirty="0">
            <a:solidFill>
              <a:schemeClr val="bg1"/>
            </a:solidFill>
          </a:endParaRPr>
        </a:p>
      </dgm:t>
    </dgm:pt>
    <dgm:pt modelId="{E51BDB3A-EE00-4F8F-99A1-34BA810FF48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50" b="1" dirty="0" smtClean="0">
              <a:solidFill>
                <a:schemeClr val="bg1"/>
              </a:solidFill>
            </a:rPr>
            <a:t>Advisement/</a:t>
          </a:r>
        </a:p>
        <a:p>
          <a:r>
            <a:rPr lang="en-US" sz="1450" b="1" dirty="0" smtClean="0">
              <a:solidFill>
                <a:schemeClr val="bg1"/>
              </a:solidFill>
            </a:rPr>
            <a:t>Support Services</a:t>
          </a:r>
          <a:endParaRPr lang="en-US" sz="1450" dirty="0">
            <a:solidFill>
              <a:schemeClr val="bg1"/>
            </a:solidFill>
          </a:endParaRPr>
        </a:p>
      </dgm:t>
    </dgm:pt>
    <dgm:pt modelId="{12FB71C9-482D-4C39-BB59-3E653A7D7451}" type="sibTrans" cxnId="{F19E467E-06A8-4AEA-A2B3-3587D6210466}">
      <dgm:prSet/>
      <dgm:spPr/>
      <dgm:t>
        <a:bodyPr/>
        <a:lstStyle/>
        <a:p>
          <a:endParaRPr lang="en-US"/>
        </a:p>
      </dgm:t>
    </dgm:pt>
    <dgm:pt modelId="{AA9B883F-4554-491C-B9E6-02A159BE6849}" type="parTrans" cxnId="{F19E467E-06A8-4AEA-A2B3-3587D6210466}">
      <dgm:prSet/>
      <dgm:spPr/>
      <dgm:t>
        <a:bodyPr/>
        <a:lstStyle/>
        <a:p>
          <a:endParaRPr lang="en-US"/>
        </a:p>
      </dgm:t>
    </dgm:pt>
    <dgm:pt modelId="{E4566C95-A525-4CCB-88D4-7CC1EFD42111}" type="sibTrans" cxnId="{2868C1D6-2751-4E3F-AE37-BE7136586FED}">
      <dgm:prSet/>
      <dgm:spPr/>
      <dgm:t>
        <a:bodyPr/>
        <a:lstStyle/>
        <a:p>
          <a:endParaRPr lang="en-US"/>
        </a:p>
      </dgm:t>
    </dgm:pt>
    <dgm:pt modelId="{B30264EC-F41F-47BE-9C3C-6C3ABD623E3E}" type="parTrans" cxnId="{2868C1D6-2751-4E3F-AE37-BE7136586FED}">
      <dgm:prSet/>
      <dgm:spPr/>
      <dgm:t>
        <a:bodyPr/>
        <a:lstStyle/>
        <a:p>
          <a:endParaRPr lang="en-US"/>
        </a:p>
      </dgm:t>
    </dgm:pt>
    <dgm:pt modelId="{02DD3BD0-9B51-4EB3-8AB0-11385EF20FE7}" type="sibTrans" cxnId="{0426FFF4-D893-4230-9FE2-300255882A5B}">
      <dgm:prSet/>
      <dgm:spPr/>
      <dgm:t>
        <a:bodyPr/>
        <a:lstStyle/>
        <a:p>
          <a:endParaRPr lang="en-US"/>
        </a:p>
      </dgm:t>
    </dgm:pt>
    <dgm:pt modelId="{71FB5F18-0BD2-410D-BCD6-86D3DCD0EFCF}" type="parTrans" cxnId="{0426FFF4-D893-4230-9FE2-300255882A5B}">
      <dgm:prSet/>
      <dgm:spPr/>
      <dgm:t>
        <a:bodyPr/>
        <a:lstStyle/>
        <a:p>
          <a:endParaRPr lang="en-US"/>
        </a:p>
      </dgm:t>
    </dgm:pt>
    <dgm:pt modelId="{503665B1-76E3-4C4B-9780-D2D2AC3E5120}" type="sibTrans" cxnId="{ED3234A3-AFFA-4B31-9260-B216A4D35986}">
      <dgm:prSet/>
      <dgm:spPr/>
      <dgm:t>
        <a:bodyPr/>
        <a:lstStyle/>
        <a:p>
          <a:endParaRPr lang="en-US"/>
        </a:p>
      </dgm:t>
    </dgm:pt>
    <dgm:pt modelId="{030AE47D-4CC8-4F05-9495-00F75A640157}" type="parTrans" cxnId="{ED3234A3-AFFA-4B31-9260-B216A4D35986}">
      <dgm:prSet/>
      <dgm:spPr/>
      <dgm:t>
        <a:bodyPr/>
        <a:lstStyle/>
        <a:p>
          <a:endParaRPr lang="en-US"/>
        </a:p>
      </dgm:t>
    </dgm:pt>
    <dgm:pt modelId="{B304C4CE-C113-484D-8DC6-13DA6878F7D7}" type="sibTrans" cxnId="{B0BF8586-EA63-4448-B24A-09F7C3793006}">
      <dgm:prSet/>
      <dgm:spPr/>
      <dgm:t>
        <a:bodyPr/>
        <a:lstStyle/>
        <a:p>
          <a:endParaRPr lang="en-US"/>
        </a:p>
      </dgm:t>
    </dgm:pt>
    <dgm:pt modelId="{B246F641-779E-4EF7-8CF6-1C3347DE5D6B}" type="parTrans" cxnId="{B0BF8586-EA63-4448-B24A-09F7C3793006}">
      <dgm:prSet/>
      <dgm:spPr/>
      <dgm:t>
        <a:bodyPr/>
        <a:lstStyle/>
        <a:p>
          <a:endParaRPr lang="en-US"/>
        </a:p>
      </dgm:t>
    </dgm:pt>
    <dgm:pt modelId="{4D892B85-266D-4D80-9778-69F3C97095D9}" type="pres">
      <dgm:prSet presAssocID="{37AC1F53-6801-4BD9-8B1C-B8BF029339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3932CA-1A43-4376-AD3C-F870B93FFA21}" type="pres">
      <dgm:prSet presAssocID="{545AE8FE-D317-42F5-8F88-484568750C1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1B65097-D95F-4511-9C7B-F6BB8D54AA10}" type="pres">
      <dgm:prSet presAssocID="{E51BDB3A-EE00-4F8F-99A1-34BA810FF489}" presName="Accent1" presStyleCnt="0"/>
      <dgm:spPr/>
    </dgm:pt>
    <dgm:pt modelId="{54AED6C7-C469-497E-95C3-0E26CEB0ED3A}" type="pres">
      <dgm:prSet presAssocID="{E51BDB3A-EE00-4F8F-99A1-34BA810FF489}" presName="Accent" presStyleLbl="bgShp" presStyleIdx="0" presStyleCnt="6"/>
      <dgm:spPr/>
    </dgm:pt>
    <dgm:pt modelId="{D0E2DF87-87FD-496D-A290-E7A56683236D}" type="pres">
      <dgm:prSet presAssocID="{E51BDB3A-EE00-4F8F-99A1-34BA810FF48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0645-BCA6-4B3F-B3EA-06249ABB0943}" type="pres">
      <dgm:prSet presAssocID="{83FBEF11-485B-4735-8224-4BE7165EBD8F}" presName="Accent2" presStyleCnt="0"/>
      <dgm:spPr/>
    </dgm:pt>
    <dgm:pt modelId="{FF632F92-BFAD-4410-9C77-CEE6F29CCBEA}" type="pres">
      <dgm:prSet presAssocID="{83FBEF11-485B-4735-8224-4BE7165EBD8F}" presName="Accent" presStyleLbl="bgShp" presStyleIdx="1" presStyleCnt="6"/>
      <dgm:spPr/>
    </dgm:pt>
    <dgm:pt modelId="{87CB71B7-6E10-46D9-97AF-047FC72C4289}" type="pres">
      <dgm:prSet presAssocID="{83FBEF11-485B-4735-8224-4BE7165EBD8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3E7B6-04FF-4914-ABDB-F5CA31738189}" type="pres">
      <dgm:prSet presAssocID="{F53F853C-DACD-4665-B10C-CB436084270A}" presName="Accent3" presStyleCnt="0"/>
      <dgm:spPr/>
    </dgm:pt>
    <dgm:pt modelId="{7F3084DD-E24B-4AB2-A25F-51DF27910980}" type="pres">
      <dgm:prSet presAssocID="{F53F853C-DACD-4665-B10C-CB436084270A}" presName="Accent" presStyleLbl="bgShp" presStyleIdx="2" presStyleCnt="6"/>
      <dgm:spPr/>
    </dgm:pt>
    <dgm:pt modelId="{EA7D96B0-5F0C-4962-9A12-05521EE67B99}" type="pres">
      <dgm:prSet presAssocID="{F53F853C-DACD-4665-B10C-CB436084270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CAD3D-3990-4865-8DAC-2076E5D931AE}" type="pres">
      <dgm:prSet presAssocID="{77178781-A235-40AA-9A4B-23EBB922EE44}" presName="Accent4" presStyleCnt="0"/>
      <dgm:spPr/>
    </dgm:pt>
    <dgm:pt modelId="{DD66E0ED-0739-4579-B720-7CBAAC267E1D}" type="pres">
      <dgm:prSet presAssocID="{77178781-A235-40AA-9A4B-23EBB922EE44}" presName="Accent" presStyleLbl="bgShp" presStyleIdx="3" presStyleCnt="6"/>
      <dgm:spPr/>
    </dgm:pt>
    <dgm:pt modelId="{9D40BD73-DF47-484C-8861-C58C5368DC5F}" type="pres">
      <dgm:prSet presAssocID="{77178781-A235-40AA-9A4B-23EBB922EE4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EAF8D-75CB-41BB-B6F8-927A36679EC1}" type="pres">
      <dgm:prSet presAssocID="{404F8E16-A509-4D39-88F4-1171529D7BEF}" presName="Accent5" presStyleCnt="0"/>
      <dgm:spPr/>
    </dgm:pt>
    <dgm:pt modelId="{6911034F-33DA-41FB-854D-A44FC1A33EEC}" type="pres">
      <dgm:prSet presAssocID="{404F8E16-A509-4D39-88F4-1171529D7BEF}" presName="Accent" presStyleLbl="bgShp" presStyleIdx="4" presStyleCnt="6"/>
      <dgm:spPr/>
    </dgm:pt>
    <dgm:pt modelId="{6F6C4268-8E0F-4182-B898-D0D4335CD5C0}" type="pres">
      <dgm:prSet presAssocID="{404F8E16-A509-4D39-88F4-1171529D7BE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FB012-1A5E-4F3E-8EE7-E2DE63A94DE8}" type="pres">
      <dgm:prSet presAssocID="{0DF6216E-5F17-4E2B-A2D5-A70BE9D835EF}" presName="Accent6" presStyleCnt="0"/>
      <dgm:spPr/>
    </dgm:pt>
    <dgm:pt modelId="{0708855E-060B-4E09-B8BB-898C823A80B5}" type="pres">
      <dgm:prSet presAssocID="{0DF6216E-5F17-4E2B-A2D5-A70BE9D835EF}" presName="Accent" presStyleLbl="bgShp" presStyleIdx="5" presStyleCnt="6"/>
      <dgm:spPr/>
    </dgm:pt>
    <dgm:pt modelId="{AC7A8287-EF97-498D-BDF3-36F151F56FFD}" type="pres">
      <dgm:prSet presAssocID="{0DF6216E-5F17-4E2B-A2D5-A70BE9D835E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FCD7F-ED08-41E9-B3DC-9430DD5FF2F4}" srcId="{545AE8FE-D317-42F5-8F88-484568750C1D}" destId="{0DF6216E-5F17-4E2B-A2D5-A70BE9D835EF}" srcOrd="5" destOrd="0" parTransId="{BB00AA85-01BE-469E-BA72-9207849BD11D}" sibTransId="{463C9603-D56F-40E2-BC52-6DEC9D9D3965}"/>
    <dgm:cxn modelId="{A5B40665-068F-4533-ACAF-847959CA88D7}" type="presOf" srcId="{F53F853C-DACD-4665-B10C-CB436084270A}" destId="{EA7D96B0-5F0C-4962-9A12-05521EE67B99}" srcOrd="0" destOrd="0" presId="urn:microsoft.com/office/officeart/2011/layout/HexagonRadial"/>
    <dgm:cxn modelId="{2868C1D6-2751-4E3F-AE37-BE7136586FED}" srcId="{545AE8FE-D317-42F5-8F88-484568750C1D}" destId="{77178781-A235-40AA-9A4B-23EBB922EE44}" srcOrd="3" destOrd="0" parTransId="{B30264EC-F41F-47BE-9C3C-6C3ABD623E3E}" sibTransId="{E4566C95-A525-4CCB-88D4-7CC1EFD42111}"/>
    <dgm:cxn modelId="{3C8B1195-5992-4A42-8045-C6A233D318AA}" type="presOf" srcId="{404F8E16-A509-4D39-88F4-1171529D7BEF}" destId="{6F6C4268-8E0F-4182-B898-D0D4335CD5C0}" srcOrd="0" destOrd="0" presId="urn:microsoft.com/office/officeart/2011/layout/HexagonRadial"/>
    <dgm:cxn modelId="{61594F53-4B3C-4890-8A44-98241ABE08F1}" type="presOf" srcId="{37AC1F53-6801-4BD9-8B1C-B8BF02933910}" destId="{4D892B85-266D-4D80-9778-69F3C97095D9}" srcOrd="0" destOrd="0" presId="urn:microsoft.com/office/officeart/2011/layout/HexagonRadial"/>
    <dgm:cxn modelId="{F19E467E-06A8-4AEA-A2B3-3587D6210466}" srcId="{545AE8FE-D317-42F5-8F88-484568750C1D}" destId="{404F8E16-A509-4D39-88F4-1171529D7BEF}" srcOrd="4" destOrd="0" parTransId="{AA9B883F-4554-491C-B9E6-02A159BE6849}" sibTransId="{12FB71C9-482D-4C39-BB59-3E653A7D7451}"/>
    <dgm:cxn modelId="{E48DC0A5-F191-4868-981D-608DBA7A4FDE}" type="presOf" srcId="{77178781-A235-40AA-9A4B-23EBB922EE44}" destId="{9D40BD73-DF47-484C-8861-C58C5368DC5F}" srcOrd="0" destOrd="0" presId="urn:microsoft.com/office/officeart/2011/layout/HexagonRadial"/>
    <dgm:cxn modelId="{0426FFF4-D893-4230-9FE2-300255882A5B}" srcId="{545AE8FE-D317-42F5-8F88-484568750C1D}" destId="{F53F853C-DACD-4665-B10C-CB436084270A}" srcOrd="2" destOrd="0" parTransId="{71FB5F18-0BD2-410D-BCD6-86D3DCD0EFCF}" sibTransId="{02DD3BD0-9B51-4EB3-8AB0-11385EF20FE7}"/>
    <dgm:cxn modelId="{CD3C28DB-D19F-42E0-919F-AEA5B1558415}" type="presOf" srcId="{545AE8FE-D317-42F5-8F88-484568750C1D}" destId="{363932CA-1A43-4376-AD3C-F870B93FFA21}" srcOrd="0" destOrd="0" presId="urn:microsoft.com/office/officeart/2011/layout/HexagonRadial"/>
    <dgm:cxn modelId="{7D6B7A48-470D-404F-A975-2F7BB57314D4}" type="presOf" srcId="{E51BDB3A-EE00-4F8F-99A1-34BA810FF489}" destId="{D0E2DF87-87FD-496D-A290-E7A56683236D}" srcOrd="0" destOrd="0" presId="urn:microsoft.com/office/officeart/2011/layout/HexagonRadial"/>
    <dgm:cxn modelId="{E3402AB0-CE60-4F10-B026-AB63FE6089D3}" type="presOf" srcId="{83FBEF11-485B-4735-8224-4BE7165EBD8F}" destId="{87CB71B7-6E10-46D9-97AF-047FC72C4289}" srcOrd="0" destOrd="0" presId="urn:microsoft.com/office/officeart/2011/layout/HexagonRadial"/>
    <dgm:cxn modelId="{C572C151-2549-4033-983B-C27035967C4C}" srcId="{37AC1F53-6801-4BD9-8B1C-B8BF02933910}" destId="{545AE8FE-D317-42F5-8F88-484568750C1D}" srcOrd="0" destOrd="0" parTransId="{CA0B7115-6369-4E07-B3F4-4D66BF429F3E}" sibTransId="{5F166855-D094-47C9-AB0D-036B952393EF}"/>
    <dgm:cxn modelId="{D048D043-3B75-4DAD-BDDF-41228718A25B}" type="presOf" srcId="{0DF6216E-5F17-4E2B-A2D5-A70BE9D835EF}" destId="{AC7A8287-EF97-498D-BDF3-36F151F56FFD}" srcOrd="0" destOrd="0" presId="urn:microsoft.com/office/officeart/2011/layout/HexagonRadial"/>
    <dgm:cxn modelId="{ED3234A3-AFFA-4B31-9260-B216A4D35986}" srcId="{545AE8FE-D317-42F5-8F88-484568750C1D}" destId="{83FBEF11-485B-4735-8224-4BE7165EBD8F}" srcOrd="1" destOrd="0" parTransId="{030AE47D-4CC8-4F05-9495-00F75A640157}" sibTransId="{503665B1-76E3-4C4B-9780-D2D2AC3E5120}"/>
    <dgm:cxn modelId="{B0BF8586-EA63-4448-B24A-09F7C3793006}" srcId="{545AE8FE-D317-42F5-8F88-484568750C1D}" destId="{E51BDB3A-EE00-4F8F-99A1-34BA810FF489}" srcOrd="0" destOrd="0" parTransId="{B246F641-779E-4EF7-8CF6-1C3347DE5D6B}" sibTransId="{B304C4CE-C113-484D-8DC6-13DA6878F7D7}"/>
    <dgm:cxn modelId="{630CA75A-DFA9-4292-A4FB-C4D8A597E6D1}" type="presParOf" srcId="{4D892B85-266D-4D80-9778-69F3C97095D9}" destId="{363932CA-1A43-4376-AD3C-F870B93FFA21}" srcOrd="0" destOrd="0" presId="urn:microsoft.com/office/officeart/2011/layout/HexagonRadial"/>
    <dgm:cxn modelId="{E34FD7E6-80E9-4106-A398-EEC1C6326001}" type="presParOf" srcId="{4D892B85-266D-4D80-9778-69F3C97095D9}" destId="{81B65097-D95F-4511-9C7B-F6BB8D54AA10}" srcOrd="1" destOrd="0" presId="urn:microsoft.com/office/officeart/2011/layout/HexagonRadial"/>
    <dgm:cxn modelId="{68234981-0736-4FFA-B852-A52B54CA98D3}" type="presParOf" srcId="{81B65097-D95F-4511-9C7B-F6BB8D54AA10}" destId="{54AED6C7-C469-497E-95C3-0E26CEB0ED3A}" srcOrd="0" destOrd="0" presId="urn:microsoft.com/office/officeart/2011/layout/HexagonRadial"/>
    <dgm:cxn modelId="{9C6C1FB3-D2AF-4661-9953-513D688883FB}" type="presParOf" srcId="{4D892B85-266D-4D80-9778-69F3C97095D9}" destId="{D0E2DF87-87FD-496D-A290-E7A56683236D}" srcOrd="2" destOrd="0" presId="urn:microsoft.com/office/officeart/2011/layout/HexagonRadial"/>
    <dgm:cxn modelId="{68B248D9-8F3A-4A11-A52B-DA3BA40A7B8B}" type="presParOf" srcId="{4D892B85-266D-4D80-9778-69F3C97095D9}" destId="{AFF20645-BCA6-4B3F-B3EA-06249ABB0943}" srcOrd="3" destOrd="0" presId="urn:microsoft.com/office/officeart/2011/layout/HexagonRadial"/>
    <dgm:cxn modelId="{A29624EC-1179-4F99-A4A2-5D54DE88D83F}" type="presParOf" srcId="{AFF20645-BCA6-4B3F-B3EA-06249ABB0943}" destId="{FF632F92-BFAD-4410-9C77-CEE6F29CCBEA}" srcOrd="0" destOrd="0" presId="urn:microsoft.com/office/officeart/2011/layout/HexagonRadial"/>
    <dgm:cxn modelId="{8CE4617C-0EAA-4704-9DC0-693617DD95D8}" type="presParOf" srcId="{4D892B85-266D-4D80-9778-69F3C97095D9}" destId="{87CB71B7-6E10-46D9-97AF-047FC72C4289}" srcOrd="4" destOrd="0" presId="urn:microsoft.com/office/officeart/2011/layout/HexagonRadial"/>
    <dgm:cxn modelId="{7B529CB8-CECA-45EC-ABC6-6E3B52FB183B}" type="presParOf" srcId="{4D892B85-266D-4D80-9778-69F3C97095D9}" destId="{2E23E7B6-04FF-4914-ABDB-F5CA31738189}" srcOrd="5" destOrd="0" presId="urn:microsoft.com/office/officeart/2011/layout/HexagonRadial"/>
    <dgm:cxn modelId="{9D7372B8-6D4C-4AC3-B66F-D2E75E5F592D}" type="presParOf" srcId="{2E23E7B6-04FF-4914-ABDB-F5CA31738189}" destId="{7F3084DD-E24B-4AB2-A25F-51DF27910980}" srcOrd="0" destOrd="0" presId="urn:microsoft.com/office/officeart/2011/layout/HexagonRadial"/>
    <dgm:cxn modelId="{522DA9B4-B97F-4605-8D19-A80AD5284B08}" type="presParOf" srcId="{4D892B85-266D-4D80-9778-69F3C97095D9}" destId="{EA7D96B0-5F0C-4962-9A12-05521EE67B99}" srcOrd="6" destOrd="0" presId="urn:microsoft.com/office/officeart/2011/layout/HexagonRadial"/>
    <dgm:cxn modelId="{DDDC84D8-4822-4277-81CD-DD645EE64E1F}" type="presParOf" srcId="{4D892B85-266D-4D80-9778-69F3C97095D9}" destId="{BB7CAD3D-3990-4865-8DAC-2076E5D931AE}" srcOrd="7" destOrd="0" presId="urn:microsoft.com/office/officeart/2011/layout/HexagonRadial"/>
    <dgm:cxn modelId="{6BA5F86F-CD4A-4D74-A196-2075AF7FAF76}" type="presParOf" srcId="{BB7CAD3D-3990-4865-8DAC-2076E5D931AE}" destId="{DD66E0ED-0739-4579-B720-7CBAAC267E1D}" srcOrd="0" destOrd="0" presId="urn:microsoft.com/office/officeart/2011/layout/HexagonRadial"/>
    <dgm:cxn modelId="{EBF13EE7-383A-432F-BB8D-000C5901349C}" type="presParOf" srcId="{4D892B85-266D-4D80-9778-69F3C97095D9}" destId="{9D40BD73-DF47-484C-8861-C58C5368DC5F}" srcOrd="8" destOrd="0" presId="urn:microsoft.com/office/officeart/2011/layout/HexagonRadial"/>
    <dgm:cxn modelId="{C91319E1-6F57-4B40-BF0C-A41E4AA9E36D}" type="presParOf" srcId="{4D892B85-266D-4D80-9778-69F3C97095D9}" destId="{ACAEAF8D-75CB-41BB-B6F8-927A36679EC1}" srcOrd="9" destOrd="0" presId="urn:microsoft.com/office/officeart/2011/layout/HexagonRadial"/>
    <dgm:cxn modelId="{64636F63-36CA-42CC-AA59-B61C319BFE87}" type="presParOf" srcId="{ACAEAF8D-75CB-41BB-B6F8-927A36679EC1}" destId="{6911034F-33DA-41FB-854D-A44FC1A33EEC}" srcOrd="0" destOrd="0" presId="urn:microsoft.com/office/officeart/2011/layout/HexagonRadial"/>
    <dgm:cxn modelId="{B4A91EF7-AB12-4E56-9AEB-E2F272273D5E}" type="presParOf" srcId="{4D892B85-266D-4D80-9778-69F3C97095D9}" destId="{6F6C4268-8E0F-4182-B898-D0D4335CD5C0}" srcOrd="10" destOrd="0" presId="urn:microsoft.com/office/officeart/2011/layout/HexagonRadial"/>
    <dgm:cxn modelId="{3C2D41E4-D019-455C-AEA8-0AB821089BB1}" type="presParOf" srcId="{4D892B85-266D-4D80-9778-69F3C97095D9}" destId="{AAFFB012-1A5E-4F3E-8EE7-E2DE63A94DE8}" srcOrd="11" destOrd="0" presId="urn:microsoft.com/office/officeart/2011/layout/HexagonRadial"/>
    <dgm:cxn modelId="{5A61BCE2-6221-4F4B-BDBE-091570E4060B}" type="presParOf" srcId="{AAFFB012-1A5E-4F3E-8EE7-E2DE63A94DE8}" destId="{0708855E-060B-4E09-B8BB-898C823A80B5}" srcOrd="0" destOrd="0" presId="urn:microsoft.com/office/officeart/2011/layout/HexagonRadial"/>
    <dgm:cxn modelId="{3ED5DD46-FEAC-407F-9A3D-37D5AA4B8376}" type="presParOf" srcId="{4D892B85-266D-4D80-9778-69F3C97095D9}" destId="{AC7A8287-EF97-498D-BDF3-36F151F56FFD}" srcOrd="12" destOrd="0" presId="urn:microsoft.com/office/officeart/2011/layout/HexagonRadial"/>
  </dgm:cxnLst>
  <dgm:bg>
    <a:gradFill>
      <a:gsLst>
        <a:gs pos="0">
          <a:schemeClr val="tx2">
            <a:lumMod val="60000"/>
            <a:lumOff val="40000"/>
          </a:schemeClr>
        </a:gs>
        <a:gs pos="100000">
          <a:schemeClr val="bg2">
            <a:shade val="94000"/>
            <a:lumMod val="96000"/>
          </a:schemeClr>
        </a:gs>
      </a:gsLst>
      <a:path path="circle">
        <a:fillToRect l="50000" t="50000" r="100000" b="100000"/>
      </a:path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932CA-1A43-4376-AD3C-F870B93FFA21}">
      <dsp:nvSpPr>
        <dsp:cNvPr id="0" name=""/>
        <dsp:cNvSpPr/>
      </dsp:nvSpPr>
      <dsp:spPr>
        <a:xfrm>
          <a:off x="3239713" y="1853780"/>
          <a:ext cx="2356236" cy="20382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CUNY EDGE</a:t>
          </a:r>
          <a:endParaRPr lang="en-US" sz="1450" kern="1200" dirty="0">
            <a:solidFill>
              <a:schemeClr val="bg1"/>
            </a:solidFill>
          </a:endParaRPr>
        </a:p>
      </dsp:txBody>
      <dsp:txXfrm>
        <a:off x="3630174" y="2191545"/>
        <a:ext cx="1575314" cy="1362709"/>
      </dsp:txXfrm>
    </dsp:sp>
    <dsp:sp modelId="{FF632F92-BFAD-4410-9C77-CEE6F29CCBEA}">
      <dsp:nvSpPr>
        <dsp:cNvPr id="0" name=""/>
        <dsp:cNvSpPr/>
      </dsp:nvSpPr>
      <dsp:spPr>
        <a:xfrm>
          <a:off x="4715169" y="878620"/>
          <a:ext cx="889000" cy="76599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0E2DF87-87FD-496D-A290-E7A56683236D}">
      <dsp:nvSpPr>
        <dsp:cNvPr id="0" name=""/>
        <dsp:cNvSpPr/>
      </dsp:nvSpPr>
      <dsp:spPr>
        <a:xfrm>
          <a:off x="3456756" y="0"/>
          <a:ext cx="1930918" cy="167047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Advisement/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Support Services</a:t>
          </a:r>
          <a:endParaRPr lang="en-US" sz="1450" kern="1200" dirty="0">
            <a:solidFill>
              <a:schemeClr val="bg1"/>
            </a:solidFill>
          </a:endParaRPr>
        </a:p>
      </dsp:txBody>
      <dsp:txXfrm>
        <a:off x="3776750" y="276833"/>
        <a:ext cx="1290930" cy="1116805"/>
      </dsp:txXfrm>
    </dsp:sp>
    <dsp:sp modelId="{7F3084DD-E24B-4AB2-A25F-51DF27910980}">
      <dsp:nvSpPr>
        <dsp:cNvPr id="0" name=""/>
        <dsp:cNvSpPr/>
      </dsp:nvSpPr>
      <dsp:spPr>
        <a:xfrm>
          <a:off x="5752703" y="2310617"/>
          <a:ext cx="889000" cy="76599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CB71B7-6E10-46D9-97AF-047FC72C4289}">
      <dsp:nvSpPr>
        <dsp:cNvPr id="0" name=""/>
        <dsp:cNvSpPr/>
      </dsp:nvSpPr>
      <dsp:spPr>
        <a:xfrm>
          <a:off x="5227633" y="1027452"/>
          <a:ext cx="1930918" cy="167047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Career Support Services  </a:t>
          </a:r>
          <a:endParaRPr lang="en-US" sz="1450" kern="1200" dirty="0">
            <a:solidFill>
              <a:schemeClr val="bg1"/>
            </a:solidFill>
          </a:endParaRPr>
        </a:p>
      </dsp:txBody>
      <dsp:txXfrm>
        <a:off x="5547627" y="1304285"/>
        <a:ext cx="1290930" cy="1116805"/>
      </dsp:txXfrm>
    </dsp:sp>
    <dsp:sp modelId="{DD66E0ED-0739-4579-B720-7CBAAC267E1D}">
      <dsp:nvSpPr>
        <dsp:cNvPr id="0" name=""/>
        <dsp:cNvSpPr/>
      </dsp:nvSpPr>
      <dsp:spPr>
        <a:xfrm>
          <a:off x="5031965" y="3927073"/>
          <a:ext cx="889000" cy="76599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7D96B0-5F0C-4962-9A12-05521EE67B99}">
      <dsp:nvSpPr>
        <dsp:cNvPr id="0" name=""/>
        <dsp:cNvSpPr/>
      </dsp:nvSpPr>
      <dsp:spPr>
        <a:xfrm>
          <a:off x="5227633" y="3047303"/>
          <a:ext cx="1930918" cy="16704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573361"/>
                <a:satOff val="472"/>
                <a:lumOff val="-392"/>
                <a:alphaOff val="0"/>
                <a:tint val="96000"/>
                <a:lumMod val="100000"/>
              </a:schemeClr>
            </a:gs>
            <a:gs pos="78000">
              <a:schemeClr val="accent3">
                <a:hueOff val="-573361"/>
                <a:satOff val="472"/>
                <a:lumOff val="-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HRA Fellowship Program </a:t>
          </a:r>
          <a:endParaRPr lang="en-US" sz="1450" kern="1200" dirty="0">
            <a:solidFill>
              <a:schemeClr val="bg1"/>
            </a:solidFill>
          </a:endParaRPr>
        </a:p>
      </dsp:txBody>
      <dsp:txXfrm>
        <a:off x="5547627" y="3324136"/>
        <a:ext cx="1290930" cy="1116805"/>
      </dsp:txXfrm>
    </dsp:sp>
    <dsp:sp modelId="{6911034F-33DA-41FB-854D-A44FC1A33EEC}">
      <dsp:nvSpPr>
        <dsp:cNvPr id="0" name=""/>
        <dsp:cNvSpPr/>
      </dsp:nvSpPr>
      <dsp:spPr>
        <a:xfrm>
          <a:off x="3244098" y="4094867"/>
          <a:ext cx="889000" cy="76599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40BD73-DF47-484C-8861-C58C5368DC5F}">
      <dsp:nvSpPr>
        <dsp:cNvPr id="0" name=""/>
        <dsp:cNvSpPr/>
      </dsp:nvSpPr>
      <dsp:spPr>
        <a:xfrm>
          <a:off x="3456756" y="4075904"/>
          <a:ext cx="1930918" cy="1670471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Engagement</a:t>
          </a:r>
          <a:endParaRPr lang="en-US" sz="1450" kern="1200" dirty="0">
            <a:solidFill>
              <a:schemeClr val="bg1"/>
            </a:solidFill>
          </a:endParaRPr>
        </a:p>
      </dsp:txBody>
      <dsp:txXfrm>
        <a:off x="3776750" y="4352737"/>
        <a:ext cx="1290930" cy="1116805"/>
      </dsp:txXfrm>
    </dsp:sp>
    <dsp:sp modelId="{0708855E-060B-4E09-B8BB-898C823A80B5}">
      <dsp:nvSpPr>
        <dsp:cNvPr id="0" name=""/>
        <dsp:cNvSpPr/>
      </dsp:nvSpPr>
      <dsp:spPr>
        <a:xfrm>
          <a:off x="2189574" y="2663445"/>
          <a:ext cx="889000" cy="76599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6C4268-8E0F-4182-B898-D0D4335CD5C0}">
      <dsp:nvSpPr>
        <dsp:cNvPr id="0" name=""/>
        <dsp:cNvSpPr/>
      </dsp:nvSpPr>
      <dsp:spPr>
        <a:xfrm>
          <a:off x="1677658" y="3048452"/>
          <a:ext cx="1930918" cy="167047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Referrals </a:t>
          </a:r>
          <a:endParaRPr lang="en-US" sz="1450" kern="1200" dirty="0">
            <a:solidFill>
              <a:schemeClr val="bg1"/>
            </a:solidFill>
          </a:endParaRPr>
        </a:p>
      </dsp:txBody>
      <dsp:txXfrm>
        <a:off x="1997652" y="3325285"/>
        <a:ext cx="1290930" cy="1116805"/>
      </dsp:txXfrm>
    </dsp:sp>
    <dsp:sp modelId="{AC7A8287-EF97-498D-BDF3-36F151F56FFD}">
      <dsp:nvSpPr>
        <dsp:cNvPr id="0" name=""/>
        <dsp:cNvSpPr/>
      </dsp:nvSpPr>
      <dsp:spPr>
        <a:xfrm>
          <a:off x="1677658" y="1025153"/>
          <a:ext cx="1930918" cy="16704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bg1"/>
              </a:solidFill>
            </a:rPr>
            <a:t>HRA Related Matters</a:t>
          </a:r>
          <a:endParaRPr lang="en-US" sz="1450" b="1" kern="1200" dirty="0">
            <a:solidFill>
              <a:schemeClr val="bg1"/>
            </a:solidFill>
          </a:endParaRPr>
        </a:p>
      </dsp:txBody>
      <dsp:txXfrm>
        <a:off x="1997652" y="1301986"/>
        <a:ext cx="1290930" cy="111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2815" y="0"/>
            <a:ext cx="2970424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9C79-ECA6-4E97-8D34-63A85D80E170}" type="datetime1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951"/>
            <a:ext cx="2970424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2815" y="8826951"/>
            <a:ext cx="2970424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2CC9-8A13-489F-B5F2-1507F490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1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3" y="4472365"/>
            <a:ext cx="5483860" cy="3659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2970424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2815" y="8826951"/>
            <a:ext cx="2970424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45103-A39D-4F82-8DBA-ACCAD5F5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09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D0227BE-B6D3-4D01-BBCD-7132013C3DA4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912CC-544D-4EA8-B037-9F63DB73307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97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4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C02E76E-2BC3-4EE2-B316-CB3FEBAB4780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15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3F24475-A2D6-4BF3-8B5A-97D3C5031138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16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10C2D-E0AB-4471-8A9A-5C7FECA4C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95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E539CDD-3284-4409-8FFC-F3BE7527FF54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18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Jaclyn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1971D-8690-4ADE-9D5D-4D5DA7B697D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67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Jaclyn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39F92-6A5E-49E1-AF34-F1DDEA6B53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3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657983C-30A1-496A-A56D-6FD6E2491A21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3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6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Jaclyn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4B27D-AC79-48CF-A5C1-C785CE0377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82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CE39A2F-C2D8-4C40-8BE2-AA9B9D8B7102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22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29C05-57CF-42EB-B801-170B8713B77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6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29C05-57CF-42EB-B801-170B8713B77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250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Drake, Jayne K. "The role of academic advising in student retention and persistence." About Campus 16.3 (2011): 8-12.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E0BF2-0C3E-4B54-B49E-55CD3ADDF0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04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9DBF7-EF63-4313-B103-FC6D95A650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943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9DBF7-EF63-4313-B103-FC6D95A650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5103-A39D-4F82-8DBA-ACCAD5F59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82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7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4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BED9F80-AA5E-489F-8EE0-E8D3AB98B2F1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4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BED9F80-AA5E-489F-8EE0-E8D3AB98B2F1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5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505C23C-7EF9-4761-B244-99C155770456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6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BED9F80-AA5E-489F-8EE0-E8D3AB98B2F1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baseline="0" dirty="0" smtClean="0"/>
              <a:t> SONE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19DBF7-EF63-4313-B103-FC6D95A65082}" type="datetime1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E223F38-AAC0-4B36-89DB-F2E7EDB22B55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9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8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Drake, Jayne K. "The role of academic advising in student retention and persistence." About Campus 16.3 (2011): 8-12.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A4748A7-67C9-4A14-8734-61A9C8B591CF}" type="datetime1">
              <a:rPr lang="en-US" smtClean="0"/>
              <a:t>8/21/2020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545103-A39D-4F82-8DBA-ACCAD5F590DB}" type="slidenum">
              <a:rPr lang="en-US" smtClean="0"/>
              <a:t>10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5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49B-DD73-490C-B78F-65C1BB027B3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32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08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0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43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0785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684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C585-76AD-4A19-9E1F-6F62FEAADF5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6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5D53-7EE9-4DE2-B19E-57E1562BD21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823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08E-F537-4663-9EA8-D92B833B7EB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1ED-2943-4CB5-ABCC-1468BE678E2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3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7E52-CD30-4C01-8781-2DD92B0B954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9B59-EC06-4EC4-8483-A4616EBDB33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43F6-E5F3-4248-8993-29DCC9C762F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F7BE-FA91-4917-A501-AF7AB3905DC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4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17EB-F9B1-4D0C-9914-22D8D8624F2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9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90E-26D6-41F3-90EE-D2770F0CFE4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CDF0FA-7F6D-48B2-B98F-BEAFBA4AA0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8/21/2020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4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069-access.nyc.gov/ACCESSNYC/application.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lyn.cuny.edu/web/about/administration/enrollment/registrar/bulletins/fall20/calendar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m/r/CGP7TQ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1435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Hi! Please </a:t>
            </a:r>
            <a:r>
              <a:rPr lang="en-US" dirty="0"/>
              <a:t>c</a:t>
            </a:r>
            <a:r>
              <a:rPr lang="en-US" dirty="0" smtClean="0"/>
              <a:t>heck-In in the chat as we admit people! Use a different color heart emoji or type in the phrase.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0400"/>
            <a:ext cx="6578600" cy="4749800"/>
          </a:xfrm>
        </p:spPr>
      </p:pic>
    </p:spTree>
    <p:extLst>
      <p:ext uri="{BB962C8B-B14F-4D97-AF65-F5344CB8AC3E}">
        <p14:creationId xmlns:p14="http://schemas.microsoft.com/office/powerpoint/2010/main" val="232085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4" y="0"/>
            <a:ext cx="8596668" cy="1320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CUNY EDGE</a:t>
            </a:r>
            <a:r>
              <a:rPr lang="en-US" sz="6600" b="1" dirty="0">
                <a:solidFill>
                  <a:srgbClr val="FFC000"/>
                </a:solidFill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</a:rPr>
              <a:t>Overview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257147" cy="4195763"/>
          </a:xfrm>
        </p:spPr>
        <p:txBody>
          <a:bodyPr>
            <a:normAutofit fontScale="70000" lnSpcReduction="20000"/>
          </a:bodyPr>
          <a:lstStyle/>
          <a:p>
            <a:pPr marL="7315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3200" b="1" dirty="0"/>
              <a:t>F</a:t>
            </a:r>
            <a:r>
              <a:rPr lang="en-US" sz="3200" b="1" dirty="0" smtClean="0"/>
              <a:t>unded </a:t>
            </a:r>
            <a:r>
              <a:rPr lang="en-US" sz="3200" b="1" dirty="0"/>
              <a:t>by and operated in collaboration with the Family Independence Administration of the City of </a:t>
            </a:r>
            <a:r>
              <a:rPr lang="en-US" sz="3200" b="1" dirty="0" smtClean="0"/>
              <a:t>New </a:t>
            </a:r>
            <a:r>
              <a:rPr lang="en-US" sz="3200" b="1" dirty="0"/>
              <a:t>York Human Resources Administration (HRA</a:t>
            </a:r>
            <a:r>
              <a:rPr lang="en-US" sz="3200" b="1" dirty="0" smtClean="0"/>
              <a:t>) </a:t>
            </a:r>
            <a:endParaRPr lang="en-US" sz="3200" b="1" dirty="0"/>
          </a:p>
          <a:p>
            <a:pPr marL="7315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b="1" dirty="0" smtClean="0"/>
              <a:t>Provides academic and career support </a:t>
            </a:r>
            <a:r>
              <a:rPr lang="en-US" sz="3200" b="1" dirty="0"/>
              <a:t>services to students receiving public </a:t>
            </a:r>
            <a:r>
              <a:rPr lang="en-US" sz="3200" b="1" dirty="0" smtClean="0"/>
              <a:t>assistance </a:t>
            </a:r>
          </a:p>
          <a:p>
            <a:pPr marL="27432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 smtClean="0"/>
          </a:p>
          <a:p>
            <a:pPr marL="27432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 smtClean="0"/>
          </a:p>
          <a:p>
            <a:pPr marL="27432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 smtClean="0"/>
          </a:p>
          <a:p>
            <a:pPr marL="27432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60" y="4328160"/>
            <a:ext cx="2606041" cy="24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7" y="128548"/>
            <a:ext cx="12192000" cy="15313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HRA Compliance</a:t>
            </a:r>
            <a:r>
              <a:rPr lang="en-US" sz="5400" b="1" dirty="0">
                <a:solidFill>
                  <a:srgbClr val="FFC000"/>
                </a:solidFill>
              </a:rPr>
              <a:t/>
            </a:r>
            <a:br>
              <a:rPr lang="en-US" sz="5400" b="1" dirty="0">
                <a:solidFill>
                  <a:srgbClr val="FFC000"/>
                </a:solidFill>
              </a:rPr>
            </a:b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34" y="894221"/>
            <a:ext cx="12192000" cy="6074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Submission to CUNY EDGE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FIA Enrollment Letter 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Absence Documentation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Timesheets (if applicable)</a:t>
            </a:r>
          </a:p>
          <a:p>
            <a:pPr marL="0" indent="0">
              <a:buClr>
                <a:srgbClr val="FFC000"/>
              </a:buClr>
              <a:buSzPct val="100000"/>
              <a:buNone/>
            </a:pPr>
            <a:endParaRPr lang="en-US" sz="2200" b="1" dirty="0"/>
          </a:p>
          <a:p>
            <a:pPr marL="0" indent="0">
              <a:buClr>
                <a:srgbClr val="FFC000"/>
              </a:buClr>
              <a:buSzPct val="100000"/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If Engaged in other activities</a:t>
            </a:r>
          </a:p>
          <a:p>
            <a:pPr marL="0" indent="0">
              <a:buClr>
                <a:srgbClr val="92D050"/>
              </a:buClr>
              <a:buSzPct val="100000"/>
              <a:buNone/>
            </a:pPr>
            <a:r>
              <a:rPr lang="en-US" sz="2200" b="1" dirty="0" smtClean="0"/>
              <a:t>Completed Assignment Verification Form: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Federal Work Study </a:t>
            </a:r>
            <a:endParaRPr lang="en-US" sz="2200" b="1" dirty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Internship </a:t>
            </a:r>
            <a:endParaRPr lang="en-US" sz="2200" b="1" dirty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Externship </a:t>
            </a:r>
            <a:endParaRPr lang="en-US" sz="2200" b="1" dirty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 smtClean="0"/>
              <a:t>Supervised Homework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8108"/>
          <a:stretch/>
        </p:blipFill>
        <p:spPr>
          <a:xfrm>
            <a:off x="7700682" y="3536187"/>
            <a:ext cx="4491318" cy="33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23"/>
            <a:ext cx="9926197" cy="91525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Engagement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2699"/>
            <a:ext cx="11129516" cy="58867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b="1" dirty="0" smtClean="0"/>
              <a:t>Monthly</a:t>
            </a:r>
          </a:p>
          <a:p>
            <a:pPr lvl="1"/>
            <a:r>
              <a:rPr lang="en-US" sz="3200" b="1" dirty="0" smtClean="0"/>
              <a:t>Virtual Meeting with your CE Advisor </a:t>
            </a:r>
          </a:p>
          <a:p>
            <a:pPr lvl="1"/>
            <a:r>
              <a:rPr lang="en-US" sz="3200" b="1" dirty="0" smtClean="0"/>
              <a:t>Video Conference, Phone, Email, Text</a:t>
            </a:r>
          </a:p>
          <a:p>
            <a:pPr lvl="1"/>
            <a:r>
              <a:rPr lang="en-US" sz="3200" b="1" dirty="0" smtClean="0"/>
              <a:t>Attend a workshop</a:t>
            </a:r>
          </a:p>
        </p:txBody>
      </p:sp>
      <p:pic>
        <p:nvPicPr>
          <p:cNvPr id="8198" name="Picture 6" descr="http://resources.phrasemix.com/img/full/2012-06-04-Take-atten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99" y="2300807"/>
            <a:ext cx="2767601" cy="22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N TIME: Get up on time. Get to work on time. Go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07" y="-3852"/>
            <a:ext cx="2719638" cy="23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RJA3ODfpxp25qV_7NvsTFtyR7QwlRWdX1ouJSDaOfahp2s-D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44" y="4601613"/>
            <a:ext cx="2767601" cy="22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7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52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ACCESS HRA</a:t>
            </a:r>
            <a:br>
              <a:rPr lang="en-US" sz="4800" b="1" dirty="0">
                <a:solidFill>
                  <a:srgbClr val="FFC000"/>
                </a:solidFill>
              </a:rPr>
            </a:b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371601"/>
            <a:ext cx="7233865" cy="533400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It’s HRA’s online portal</a:t>
            </a:r>
          </a:p>
          <a:p>
            <a:r>
              <a:rPr lang="en-US" sz="2400" dirty="0" smtClean="0"/>
              <a:t>Apply </a:t>
            </a:r>
            <a:r>
              <a:rPr lang="en-US" sz="2400" dirty="0"/>
              <a:t>online for Supplemental Nutrition Assistance </a:t>
            </a:r>
            <a:r>
              <a:rPr lang="en-US" sz="2400" dirty="0" smtClean="0"/>
              <a:t>Program</a:t>
            </a:r>
          </a:p>
          <a:p>
            <a:r>
              <a:rPr lang="en-US" sz="2400" dirty="0" smtClean="0"/>
              <a:t>Recertification</a:t>
            </a:r>
          </a:p>
          <a:p>
            <a:r>
              <a:rPr lang="en-US" sz="2400" dirty="0" smtClean="0"/>
              <a:t>Cash Assistance</a:t>
            </a:r>
          </a:p>
          <a:p>
            <a:r>
              <a:rPr lang="en-US" sz="2400" dirty="0" smtClean="0"/>
              <a:t>Medicaid renewal</a:t>
            </a:r>
          </a:p>
          <a:p>
            <a:r>
              <a:rPr lang="en-US" sz="2400" dirty="0" smtClean="0"/>
              <a:t>Manage </a:t>
            </a:r>
            <a:r>
              <a:rPr lang="en-US" sz="2400" dirty="0"/>
              <a:t>your benefits </a:t>
            </a:r>
            <a:r>
              <a:rPr lang="en-US" sz="2400" dirty="0" smtClean="0"/>
              <a:t>online</a:t>
            </a:r>
          </a:p>
          <a:p>
            <a:r>
              <a:rPr lang="en-US" sz="2400" dirty="0" smtClean="0"/>
              <a:t>Read </a:t>
            </a:r>
            <a:r>
              <a:rPr lang="en-US" sz="2400" dirty="0"/>
              <a:t>agency </a:t>
            </a:r>
            <a:r>
              <a:rPr lang="en-US" sz="2400" dirty="0" smtClean="0"/>
              <a:t>notices</a:t>
            </a:r>
          </a:p>
          <a:p>
            <a:r>
              <a:rPr lang="en-US" sz="2400" dirty="0" smtClean="0"/>
              <a:t>Budget Letter</a:t>
            </a:r>
          </a:p>
          <a:p>
            <a:r>
              <a:rPr lang="en-US" sz="2400" dirty="0"/>
              <a:t>Case(s) </a:t>
            </a:r>
            <a:r>
              <a:rPr lang="en-US" sz="2400" dirty="0" smtClean="0"/>
              <a:t>status</a:t>
            </a:r>
          </a:p>
          <a:p>
            <a:r>
              <a:rPr lang="en-US" sz="2400" dirty="0" smtClean="0"/>
              <a:t>EBT balance</a:t>
            </a:r>
          </a:p>
          <a:p>
            <a:r>
              <a:rPr lang="en-US" sz="2400" dirty="0" smtClean="0"/>
              <a:t>Recent payments</a:t>
            </a:r>
          </a:p>
          <a:p>
            <a:r>
              <a:rPr lang="en-US" sz="2400" dirty="0" smtClean="0"/>
              <a:t>Upcoming appointments</a:t>
            </a:r>
          </a:p>
          <a:p>
            <a:r>
              <a:rPr lang="en-US" sz="2400" dirty="0" smtClean="0"/>
              <a:t>Documents </a:t>
            </a:r>
            <a:r>
              <a:rPr lang="en-US" sz="2400" dirty="0"/>
              <a:t>on </a:t>
            </a:r>
            <a:r>
              <a:rPr lang="en-US" sz="2400" dirty="0" smtClean="0"/>
              <a:t>file</a:t>
            </a:r>
          </a:p>
          <a:p>
            <a:r>
              <a:rPr lang="en-US" sz="2400" dirty="0" smtClean="0"/>
              <a:t>And many more!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 descr="http://www1.nyc.gov/assets/home/html/accessnyc/images/access-hra-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976" y="5562600"/>
            <a:ext cx="40481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Access HRA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11517"/>
            <a:ext cx="5967444" cy="4644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ACCESS HRA Portal Home </a:t>
            </a:r>
            <a:r>
              <a:rPr lang="en-US" dirty="0" smtClean="0"/>
              <a:t>Page: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a069-access.nyc.gov/ACCESSNYC/application.do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ACCESS </a:t>
            </a:r>
            <a:r>
              <a:rPr lang="en-US" dirty="0"/>
              <a:t>HRA </a:t>
            </a:r>
            <a:r>
              <a:rPr lang="en-US" dirty="0" smtClean="0"/>
              <a:t>Mobile:</a:t>
            </a:r>
            <a:endParaRPr lang="en-US" dirty="0"/>
          </a:p>
          <a:p>
            <a:r>
              <a:rPr lang="en-US" dirty="0"/>
              <a:t>Looking for the ACCESS HRA mobile </a:t>
            </a:r>
            <a:r>
              <a:rPr lang="en-US" dirty="0" smtClean="0"/>
              <a:t>app?</a:t>
            </a:r>
          </a:p>
          <a:p>
            <a:r>
              <a:rPr lang="en-US" dirty="0" smtClean="0"/>
              <a:t>It's </a:t>
            </a:r>
            <a:r>
              <a:rPr lang="en-US" dirty="0"/>
              <a:t>free on iOS or Android devices: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download the </a:t>
            </a:r>
            <a:r>
              <a:rPr lang="en-US" dirty="0" smtClean="0"/>
              <a:t>app:</a:t>
            </a:r>
          </a:p>
          <a:p>
            <a:r>
              <a:rPr lang="en-US" dirty="0" smtClean="0"/>
              <a:t>Go </a:t>
            </a:r>
            <a:r>
              <a:rPr lang="en-US" dirty="0"/>
              <a:t>to the App Store or Google </a:t>
            </a:r>
            <a:r>
              <a:rPr lang="en-US" dirty="0" smtClean="0"/>
              <a:t>Play</a:t>
            </a:r>
          </a:p>
          <a:p>
            <a:r>
              <a:rPr lang="en-US" dirty="0" smtClean="0"/>
              <a:t>Search </a:t>
            </a:r>
            <a:r>
              <a:rPr lang="en-US" dirty="0"/>
              <a:t>for “ACCESS </a:t>
            </a:r>
            <a:r>
              <a:rPr lang="en-US" smtClean="0"/>
              <a:t>HRA”</a:t>
            </a:r>
          </a:p>
          <a:p>
            <a:r>
              <a:rPr lang="en-US" smtClean="0"/>
              <a:t>Click </a:t>
            </a:r>
            <a:r>
              <a:rPr lang="en-US" dirty="0"/>
              <a:t>on </a:t>
            </a:r>
            <a:r>
              <a:rPr lang="en-US" dirty="0" smtClean="0"/>
              <a:t>GET or INSTALL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57802" y="3455074"/>
            <a:ext cx="404809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Academic Support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Advising </a:t>
            </a:r>
            <a:r>
              <a:rPr lang="en-US" sz="3600" b="1" dirty="0">
                <a:solidFill>
                  <a:srgbClr val="FFC000"/>
                </a:solidFill>
              </a:rPr>
              <a:t>Partnership</a:t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Responsibilities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38082"/>
            <a:ext cx="10326688" cy="4719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As Advisors, “WE” </a:t>
            </a:r>
            <a:r>
              <a:rPr lang="en-US" sz="2800" dirty="0" smtClean="0"/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Assist </a:t>
            </a:r>
            <a:r>
              <a:rPr lang="en-US" sz="2400" dirty="0"/>
              <a:t>in helping you to find academic </a:t>
            </a:r>
            <a:r>
              <a:rPr lang="en-US" sz="2400" dirty="0" smtClean="0"/>
              <a:t>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Refer </a:t>
            </a:r>
            <a:r>
              <a:rPr lang="en-US" sz="2400" dirty="0"/>
              <a:t>you to other </a:t>
            </a:r>
            <a:r>
              <a:rPr lang="en-US" sz="2400" dirty="0" smtClean="0"/>
              <a:t>services (CAAS, Career Services, Veterans </a:t>
            </a:r>
            <a:r>
              <a:rPr lang="en-US" sz="2400" dirty="0"/>
              <a:t>office, </a:t>
            </a:r>
            <a:r>
              <a:rPr lang="en-US" sz="2400" dirty="0" smtClean="0"/>
              <a:t>The Learning Center, Disability Services and more)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</a:t>
            </a:r>
            <a:r>
              <a:rPr lang="en-US" sz="2400" dirty="0" smtClean="0"/>
              <a:t>elp </a:t>
            </a:r>
            <a:r>
              <a:rPr lang="en-US" sz="2400" dirty="0"/>
              <a:t>you to explore your interests, abilities, </a:t>
            </a:r>
            <a:r>
              <a:rPr lang="en-US" sz="2400" dirty="0" smtClean="0"/>
              <a:t>goals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Monitor </a:t>
            </a:r>
            <a:r>
              <a:rPr lang="en-US" sz="2400" dirty="0"/>
              <a:t>your progress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Assist </a:t>
            </a:r>
            <a:r>
              <a:rPr lang="en-US" sz="2400" dirty="0"/>
              <a:t>in helping you to learn how to make academic </a:t>
            </a:r>
            <a:r>
              <a:rPr lang="en-US" sz="2400" dirty="0" smtClean="0"/>
              <a:t>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507663" y="1990725"/>
            <a:ext cx="1684337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64" y="201706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Advising Partnership</a:t>
            </a:r>
            <a:br>
              <a:rPr lang="en-US" sz="4400" b="1" dirty="0">
                <a:solidFill>
                  <a:srgbClr val="FFC000"/>
                </a:solidFill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Responsibilities (cont.)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587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/>
              <a:t>What </a:t>
            </a:r>
            <a:r>
              <a:rPr lang="en-US" sz="3300" b="1" dirty="0" smtClean="0"/>
              <a:t>“WE” </a:t>
            </a:r>
            <a:r>
              <a:rPr lang="en-US" sz="3300" b="1" dirty="0"/>
              <a:t>expect from you…</a:t>
            </a:r>
          </a:p>
          <a:p>
            <a:r>
              <a:rPr lang="en-US" dirty="0"/>
              <a:t>To take the initiative to contact us</a:t>
            </a:r>
          </a:p>
          <a:p>
            <a:r>
              <a:rPr lang="en-US" dirty="0" smtClean="0"/>
              <a:t>Not to </a:t>
            </a:r>
            <a:r>
              <a:rPr lang="en-US" dirty="0"/>
              <a:t>miss </a:t>
            </a:r>
            <a:r>
              <a:rPr lang="en-US" dirty="0" smtClean="0"/>
              <a:t>deadlines</a:t>
            </a:r>
          </a:p>
          <a:p>
            <a:r>
              <a:rPr lang="en-US" dirty="0" smtClean="0"/>
              <a:t>To know </a:t>
            </a:r>
            <a:r>
              <a:rPr lang="en-US" dirty="0"/>
              <a:t>when to register </a:t>
            </a:r>
          </a:p>
          <a:p>
            <a:r>
              <a:rPr lang="en-US" dirty="0" smtClean="0"/>
              <a:t>To consult your academic advisors, your financial aid advisor and CE before you </a:t>
            </a:r>
            <a:r>
              <a:rPr lang="en-US" dirty="0"/>
              <a:t>drop or add </a:t>
            </a:r>
            <a:r>
              <a:rPr lang="en-US" dirty="0" smtClean="0"/>
              <a:t>classes </a:t>
            </a:r>
          </a:p>
          <a:p>
            <a:r>
              <a:rPr lang="en-US" dirty="0" smtClean="0"/>
              <a:t>To know the academic standards, policies and procedures that effect major requirements.(Academic Alert, Probation, Dismissal, Cumulative GPA, Honors)</a:t>
            </a:r>
          </a:p>
          <a:p>
            <a:r>
              <a:rPr lang="en-US" dirty="0" smtClean="0"/>
              <a:t>Familiarity with the requirements </a:t>
            </a:r>
            <a:r>
              <a:rPr lang="en-US" dirty="0"/>
              <a:t>of </a:t>
            </a:r>
            <a:r>
              <a:rPr lang="en-US" dirty="0" smtClean="0"/>
              <a:t>your </a:t>
            </a:r>
            <a:r>
              <a:rPr lang="en-US" dirty="0"/>
              <a:t>major(s) </a:t>
            </a:r>
          </a:p>
          <a:p>
            <a:r>
              <a:rPr lang="en-US" dirty="0" smtClean="0"/>
              <a:t>To develop an understanding of your course </a:t>
            </a:r>
            <a:r>
              <a:rPr lang="en-US" dirty="0"/>
              <a:t>selection, and academic/career goals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5232" y="674909"/>
            <a:ext cx="8685897" cy="119854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Tips To Succeeding In College during COVID-19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8661" y="1983907"/>
            <a:ext cx="8946541" cy="419548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Seek out help when you need it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Take advantage of all tutoring  and Magner Career Center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Plan ahead!! Organize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Set goals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Recognize when you need help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Make smart decisions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782" y="4150658"/>
            <a:ext cx="3733306" cy="26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0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454" y="471132"/>
            <a:ext cx="9404723" cy="140053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Scholarships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MITSUI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Brooklyn College Scholarships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CUNY EDGE Scholarships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826764"/>
            <a:ext cx="2534060" cy="3083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6" y="2826764"/>
            <a:ext cx="2726573" cy="308338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0" y="2840491"/>
            <a:ext cx="2635136" cy="2875915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2213156" cy="22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719"/>
            <a:ext cx="12192000" cy="1276623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smtClean="0">
                <a:solidFill>
                  <a:srgbClr val="FFC000"/>
                </a:solidFill>
              </a:rPr>
              <a:t>          </a:t>
            </a:r>
            <a:r>
              <a:rPr lang="en-US" sz="5400" b="1" dirty="0" smtClean="0">
                <a:solidFill>
                  <a:srgbClr val="FFC000"/>
                </a:solidFill>
              </a:rPr>
              <a:t>HRA Fellowship </a:t>
            </a:r>
            <a:r>
              <a:rPr lang="en-US" sz="5400" b="1" dirty="0">
                <a:solidFill>
                  <a:srgbClr val="FFC000"/>
                </a:solidFill>
              </a:rPr>
              <a:t>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3" y="648371"/>
            <a:ext cx="12192000" cy="60845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/>
              <a:t> “</a:t>
            </a:r>
            <a:r>
              <a:rPr lang="en-US" sz="2400" b="1" i="1" dirty="0" smtClean="0"/>
              <a:t>Helps YOU achieve </a:t>
            </a:r>
            <a:r>
              <a:rPr lang="en-US" sz="2400" b="1" i="1" dirty="0"/>
              <a:t>your educational </a:t>
            </a:r>
            <a:r>
              <a:rPr lang="en-US" sz="2400" b="1" i="1" dirty="0" smtClean="0"/>
              <a:t>goals”</a:t>
            </a:r>
            <a:endParaRPr lang="en-US" sz="2400" b="1" i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/>
              <a:t>	A</a:t>
            </a:r>
            <a:r>
              <a:rPr lang="en-US" sz="2400" b="1" dirty="0" smtClean="0"/>
              <a:t>pproved </a:t>
            </a:r>
            <a:r>
              <a:rPr lang="en-US" sz="2400" b="1" dirty="0"/>
              <a:t>by </a:t>
            </a:r>
            <a:r>
              <a:rPr lang="en-US" sz="2400" b="1" dirty="0" smtClean="0"/>
              <a:t>HRA- Opportunity</a:t>
            </a:r>
            <a:endParaRPr lang="en-US" sz="2400" b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/>
              <a:t> Register all eligible </a:t>
            </a:r>
            <a:r>
              <a:rPr lang="en-US" sz="2400" b="1" dirty="0"/>
              <a:t>college activities with </a:t>
            </a:r>
            <a:r>
              <a:rPr lang="en-US" sz="2400" b="1" dirty="0" smtClean="0"/>
              <a:t>HRA (FIA Letter) </a:t>
            </a:r>
            <a:endParaRPr lang="en-US" sz="2400" b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/>
              <a:t> Virtual On-Campus Placements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/>
              <a:t> Resume Required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50" y="4412079"/>
            <a:ext cx="4238193" cy="2537412"/>
          </a:xfrm>
          <a:prstGeom prst="rect">
            <a:avLst/>
          </a:prstGeom>
        </p:spPr>
      </p:pic>
      <p:pic>
        <p:nvPicPr>
          <p:cNvPr id="2068" name="Picture 20" descr="http://seanheritage.com/wp-content/uploads/2013/11/Prog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27" y="4412079"/>
            <a:ext cx="2878923" cy="25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5602"/>
          <a:stretch/>
        </p:blipFill>
        <p:spPr>
          <a:xfrm>
            <a:off x="1586316" y="4412079"/>
            <a:ext cx="2075148" cy="25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3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6413" y="1127086"/>
            <a:ext cx="121185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WELCOME BROOKLYN</a:t>
            </a:r>
          </a:p>
          <a:p>
            <a:pPr algn="ctr"/>
            <a:r>
              <a:rPr lang="en-US" sz="5400" b="1" dirty="0" smtClean="0"/>
              <a:t>CUNY EDGE NEW STUDENTS</a:t>
            </a:r>
            <a:r>
              <a:rPr lang="en-US" sz="5400" b="1" dirty="0" smtClean="0">
                <a:solidFill>
                  <a:srgbClr val="FFC000"/>
                </a:solidFill>
              </a:rPr>
              <a:t>  </a:t>
            </a:r>
          </a:p>
          <a:p>
            <a:pPr algn="ctr"/>
            <a:endParaRPr lang="en-US" sz="48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FALL 2020 ORIENTATION </a:t>
            </a:r>
          </a:p>
          <a:p>
            <a:pPr algn="ctr"/>
            <a:r>
              <a:rPr lang="en-US" sz="5400" b="1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9486" y="4418320"/>
            <a:ext cx="392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 smtClean="0">
                <a:solidFill>
                  <a:srgbClr val="FFFF00"/>
                </a:solidFill>
              </a:rPr>
              <a:t> </a:t>
            </a:r>
            <a:endParaRPr lang="en-US" sz="2000" b="1" spc="3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64e3448e-a-62cb3a1a-s-sites.googlegroups.com/site/cunyedgeresources/recruitment-material/CUNY%20EDGE%20Logo%20For%20Web.jpg?attachauth=ANoY7coprps7bhTXgWl8eWqKFF2iMR0YawEEKKlQzt2HMkTFMed060ckTm_HJjj8GbL_csTw_PyV6mra5h-xXyjVuPrGL9ONUdCYpDd9pEMcJ2_kt2McYm0Buf6KcCIZ5n562F-ZwqkaRb4OJ-e45JNd2ByJonPOTNbmOVbg_ey9zw1-lvIa40Nfupka4gM0vllXC54eXBzWgSREobtO_lfVpWreSTmoHEXkRcRzopeL_u6yfYl2fZWTAn7LeXWN5U9dXUPiQBlEODaTiNl4OtbSbktIJA5lfA%3D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" y="0"/>
            <a:ext cx="1761755" cy="16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0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219" y="286469"/>
            <a:ext cx="8451701" cy="105460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Professional Services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87" y="1502880"/>
            <a:ext cx="7500863" cy="489364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3F7F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Ensure your employment info/resume are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updated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3F7F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Participate in career-related events (professional development, networking, etc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3F7F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Forward students towards career-enhancing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opportunities through the Magner Career Center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3F7F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Graduate Network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feasible employment plan/goal</a:t>
            </a:r>
          </a:p>
        </p:txBody>
      </p:sp>
      <p:pic>
        <p:nvPicPr>
          <p:cNvPr id="1026" name="Picture 2" descr="Image result for university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68800"/>
            <a:ext cx="4267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693" y="440236"/>
            <a:ext cx="8213596" cy="1214069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Declaration Of Employment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employ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61" y="4685845"/>
            <a:ext cx="6785361" cy="20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08" y="1770749"/>
            <a:ext cx="3979492" cy="5112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76" y="2460794"/>
            <a:ext cx="7729132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 us know if you are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working(other than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HRA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Fellowship Program)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3F7F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3F7F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F7F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can help you fill out the form, if needed</a:t>
            </a:r>
          </a:p>
        </p:txBody>
      </p:sp>
    </p:spTree>
    <p:extLst>
      <p:ext uri="{BB962C8B-B14F-4D97-AF65-F5344CB8AC3E}">
        <p14:creationId xmlns:p14="http://schemas.microsoft.com/office/powerpoint/2010/main" val="1257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89" y="213435"/>
            <a:ext cx="10284229" cy="140053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Important dates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89" y="1401511"/>
            <a:ext cx="11429285" cy="5272754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r>
              <a:rPr lang="en-US" sz="2400" dirty="0" smtClean="0"/>
              <a:t>Breaks </a:t>
            </a:r>
            <a:r>
              <a:rPr lang="en-US" sz="2400" dirty="0"/>
              <a:t>and Final </a:t>
            </a:r>
            <a:r>
              <a:rPr lang="en-US" sz="2400" dirty="0" smtClean="0"/>
              <a:t>exams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/>
              <a:t>Semester </a:t>
            </a:r>
            <a:r>
              <a:rPr lang="en-US" sz="2200" b="1" dirty="0"/>
              <a:t>begins: August 26th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/>
              <a:t>College Closed  Monday September 7th  Labor Day</a:t>
            </a:r>
            <a:endParaRPr lang="en-US" sz="22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/>
              <a:t>Major </a:t>
            </a:r>
            <a:r>
              <a:rPr lang="en-US" sz="2200" b="1" dirty="0"/>
              <a:t>declaration reopens for FA 20/SP21: November 6th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/>
              <a:t>End </a:t>
            </a:r>
            <a:r>
              <a:rPr lang="en-US" sz="2200" b="1" dirty="0"/>
              <a:t>of term: December 20th </a:t>
            </a:r>
            <a:endParaRPr lang="en-US" sz="2200" b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400" dirty="0"/>
              <a:t>LAST DAY: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file an e-permit request: August 25th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add a course: September 1st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drop a course for 75% tuition refund: September 1st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declare major for FA 20: September 11th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file for FA 20 and Winter 21 graduation: September 15th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withdraw course with W grade: November 6th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Much </a:t>
            </a:r>
            <a:r>
              <a:rPr lang="en-US" sz="2400" dirty="0"/>
              <a:t>more could be found in the </a:t>
            </a:r>
            <a:r>
              <a:rPr lang="en-US" sz="2400" dirty="0" smtClean="0"/>
              <a:t>Fall 2020 </a:t>
            </a:r>
            <a:r>
              <a:rPr lang="en-US" sz="2400" dirty="0"/>
              <a:t>College </a:t>
            </a:r>
            <a:r>
              <a:rPr lang="en-US" sz="2400" dirty="0" smtClean="0"/>
              <a:t>academic calendar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http://www.brooklyn.cuny.edu/web/about/administration/enrollment/registrar/bulletins/fall20/calendar.php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92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1312" y="0"/>
            <a:ext cx="9784935" cy="18885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rgbClr val="FFC000"/>
                </a:solidFill>
              </a:rPr>
              <a:t>CUNY EDGE Fall Workshop Calendar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537" y="1775012"/>
            <a:ext cx="8634456" cy="4972711"/>
          </a:xfrm>
        </p:spPr>
        <p:txBody>
          <a:bodyPr>
            <a:normAutofit fontScale="77500" lnSpcReduction="20000"/>
          </a:bodyPr>
          <a:lstStyle/>
          <a:p>
            <a:endParaRPr lang="en-US" sz="2400" dirty="0"/>
          </a:p>
          <a:p>
            <a:r>
              <a:rPr lang="en-US" sz="2400" dirty="0"/>
              <a:t>09/10/2020: Welcome Back Event. Get program updates and meet with advisors from Financial Aid, Personal Counseling, Careers, and more! 12:00pm to 2:00pm. Zoom Location.</a:t>
            </a:r>
          </a:p>
          <a:p>
            <a:endParaRPr lang="en-US" sz="2400" dirty="0"/>
          </a:p>
          <a:p>
            <a:r>
              <a:rPr lang="en-US" sz="2400" dirty="0"/>
              <a:t>9/15/2020: Black Lives Matter Discussion. Join us for a discussion on the black lives matter movement and the impact of recent events 12:30pm to 2:00pm. Zoom Location.</a:t>
            </a:r>
          </a:p>
          <a:p>
            <a:endParaRPr lang="en-US" sz="2400" dirty="0"/>
          </a:p>
          <a:p>
            <a:r>
              <a:rPr lang="en-US" sz="2400" dirty="0"/>
              <a:t>09/17/2020: Financial Literacy. Learn the basics about financial literacy, tips to build wealth, build good credit, and choose the institution that fit for your financial needs. 12:30pm to 2:00pm. Zoom Location.</a:t>
            </a:r>
          </a:p>
          <a:p>
            <a:endParaRPr lang="en-US" sz="2400" dirty="0"/>
          </a:p>
          <a:p>
            <a:r>
              <a:rPr lang="en-US" sz="2400" dirty="0"/>
              <a:t>09/22/2020: Get That Scholarship. Learn more about the numerous scholarships available and application strategies from CUNY Edge students. 12:30pm to 2:00pm. Zoom Location.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93" y="1987478"/>
            <a:ext cx="3074705" cy="47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3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1312" y="0"/>
            <a:ext cx="9784935" cy="1888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rgbClr val="FFC000"/>
                </a:solidFill>
              </a:rPr>
              <a:t>CUNY EDGE </a:t>
            </a:r>
            <a:r>
              <a:rPr lang="en-US" sz="4400" b="1" dirty="0">
                <a:solidFill>
                  <a:srgbClr val="FFC000"/>
                </a:solidFill>
              </a:rPr>
              <a:t>Reoccurring Workshops: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537" y="1450547"/>
            <a:ext cx="8634456" cy="4972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Parent Support Group: 1st Tuesday of every month starting September 8th until December 1st, 2020. 1:00pm to 2:00pm. Zoom Location.</a:t>
            </a:r>
          </a:p>
          <a:p>
            <a:endParaRPr lang="en-US" sz="2400" dirty="0"/>
          </a:p>
          <a:p>
            <a:r>
              <a:rPr lang="en-US" sz="2400" dirty="0"/>
              <a:t>Graduate Support Group: September 24th, October 29th, November 24th, and December 10th. 2:00pm to 3:00pm. Zoom Location.</a:t>
            </a:r>
          </a:p>
          <a:p>
            <a:endParaRPr lang="en-US" sz="2400" dirty="0"/>
          </a:p>
          <a:p>
            <a:r>
              <a:rPr lang="en-US" sz="2400" dirty="0"/>
              <a:t>Monthly Birthday Celebration: September 24th, October 29th, November 24th, and December 10th. 1:00pm to 2:00pm. Zoom Location.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93" y="1775773"/>
            <a:ext cx="3074705" cy="47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5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31" y="309283"/>
            <a:ext cx="10417324" cy="185464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Contact Your CUNY EDGE Advisor </a:t>
            </a:r>
            <a:r>
              <a:rPr lang="en-US" sz="4000" b="1" dirty="0">
                <a:solidFill>
                  <a:srgbClr val="FFC000"/>
                </a:solidFill>
              </a:rPr>
              <a:t>T</a:t>
            </a:r>
            <a:r>
              <a:rPr lang="en-US" sz="4000" b="1" dirty="0" smtClean="0">
                <a:solidFill>
                  <a:srgbClr val="FFC000"/>
                </a:solidFill>
              </a:rPr>
              <a:t>o Make </a:t>
            </a:r>
            <a:r>
              <a:rPr lang="en-US" sz="4000" b="1" dirty="0">
                <a:solidFill>
                  <a:srgbClr val="FFC000"/>
                </a:solidFill>
              </a:rPr>
              <a:t>A</a:t>
            </a:r>
            <a:r>
              <a:rPr lang="en-US" sz="4000" b="1" dirty="0" smtClean="0">
                <a:solidFill>
                  <a:srgbClr val="FFC000"/>
                </a:solidFill>
              </a:rPr>
              <a:t>n </a:t>
            </a:r>
            <a:r>
              <a:rPr lang="en-US" sz="4000" b="1" dirty="0">
                <a:solidFill>
                  <a:srgbClr val="FFC000"/>
                </a:solidFill>
              </a:rPr>
              <a:t>A</a:t>
            </a:r>
            <a:r>
              <a:rPr lang="en-US" sz="4000" b="1" dirty="0" smtClean="0">
                <a:solidFill>
                  <a:srgbClr val="FFC000"/>
                </a:solidFill>
              </a:rPr>
              <a:t>ppointment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1786" y="1626186"/>
            <a:ext cx="8007409" cy="49145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Monique Ngozi Nri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/>
              <a:t>CUNY EDGE </a:t>
            </a:r>
            <a:r>
              <a:rPr lang="en-US" sz="3100" b="1" dirty="0" smtClean="0"/>
              <a:t> Program Director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 smtClean="0"/>
              <a:t>(</a:t>
            </a:r>
            <a:r>
              <a:rPr lang="en-US" sz="3100" b="1" dirty="0"/>
              <a:t>718)-</a:t>
            </a:r>
            <a:r>
              <a:rPr lang="en-US" sz="3100" b="1" dirty="0" smtClean="0"/>
              <a:t>951-5067</a:t>
            </a:r>
          </a:p>
          <a:p>
            <a:pPr marL="0" indent="0">
              <a:buNone/>
            </a:pPr>
            <a:r>
              <a:rPr lang="en-US" sz="3100" b="1" dirty="0" smtClean="0"/>
              <a:t>Email: Monique.Nri@Brooklyn.cuny.edu</a:t>
            </a:r>
            <a:endParaRPr lang="en-US" sz="3100" b="1" dirty="0"/>
          </a:p>
          <a:p>
            <a:pPr marL="0" indent="0">
              <a:buNone/>
            </a:pPr>
            <a:endParaRPr lang="en-US" sz="3100" b="1" dirty="0" smtClean="0"/>
          </a:p>
          <a:p>
            <a:pPr marL="0" indent="0">
              <a:buNone/>
            </a:pPr>
            <a:endParaRPr lang="en-US" sz="3100" b="1" dirty="0"/>
          </a:p>
          <a:p>
            <a:pPr marL="0" indent="0">
              <a:buNone/>
            </a:pPr>
            <a:r>
              <a:rPr lang="en-US" sz="3100" b="1" dirty="0" smtClean="0"/>
              <a:t>Roberte </a:t>
            </a:r>
            <a:r>
              <a:rPr lang="en-US" sz="3100" b="1" dirty="0"/>
              <a:t>Lescouflair</a:t>
            </a:r>
          </a:p>
          <a:p>
            <a:pPr marL="0" indent="0">
              <a:buNone/>
            </a:pPr>
            <a:r>
              <a:rPr lang="en-US" sz="3100" b="1" dirty="0"/>
              <a:t>CUNY EDGE </a:t>
            </a:r>
            <a:r>
              <a:rPr lang="en-US" sz="3100" b="1" dirty="0" smtClean="0"/>
              <a:t>Senior Program </a:t>
            </a:r>
            <a:r>
              <a:rPr lang="en-US" sz="3100" b="1" dirty="0"/>
              <a:t>Advisor</a:t>
            </a:r>
          </a:p>
          <a:p>
            <a:pPr marL="0" indent="0">
              <a:buNone/>
            </a:pPr>
            <a:r>
              <a:rPr lang="en-US" sz="3100" b="1" dirty="0" smtClean="0"/>
              <a:t>(</a:t>
            </a:r>
            <a:r>
              <a:rPr lang="en-US" sz="3100" b="1" dirty="0"/>
              <a:t>718)-951-5067</a:t>
            </a:r>
          </a:p>
          <a:p>
            <a:pPr marL="0" indent="0">
              <a:buNone/>
            </a:pPr>
            <a:r>
              <a:rPr lang="en-US" sz="3100" b="1" dirty="0"/>
              <a:t>*Schedule advisement </a:t>
            </a:r>
            <a:r>
              <a:rPr lang="en-US" sz="3100" b="1" dirty="0" err="1"/>
              <a:t>appt</a:t>
            </a:r>
            <a:r>
              <a:rPr lang="en-US" sz="3100" b="1" dirty="0"/>
              <a:t>: </a:t>
            </a:r>
            <a:r>
              <a:rPr lang="en-US" sz="3100" b="1" dirty="0" smtClean="0"/>
              <a:t>Calendly.com/Roberte-les</a:t>
            </a:r>
          </a:p>
          <a:p>
            <a:pPr marL="0" indent="0">
              <a:buNone/>
            </a:pPr>
            <a:r>
              <a:rPr lang="en-US" sz="3100" b="1" dirty="0" smtClean="0"/>
              <a:t>Email</a:t>
            </a:r>
            <a:r>
              <a:rPr lang="en-US" sz="3100" b="1" dirty="0"/>
              <a:t>: </a:t>
            </a:r>
            <a:r>
              <a:rPr lang="en-US" sz="3100" b="1" dirty="0" smtClean="0"/>
              <a:t>Roberte.Lescouflair@Brooklyn.cuny.edu</a:t>
            </a:r>
            <a:endParaRPr lang="en-US" sz="3100" b="1" dirty="0"/>
          </a:p>
          <a:p>
            <a:pPr marL="0" indent="0">
              <a:buNone/>
            </a:pPr>
            <a:endParaRPr lang="en-US" sz="3100" b="1" dirty="0" smtClean="0"/>
          </a:p>
          <a:p>
            <a:pPr marL="0" indent="0">
              <a:buNone/>
            </a:pPr>
            <a:r>
              <a:rPr lang="en-US" sz="3100" b="1" dirty="0"/>
              <a:t>Jaclyn </a:t>
            </a:r>
            <a:r>
              <a:rPr lang="en-US" sz="3100" b="1" dirty="0" smtClean="0"/>
              <a:t>Hodge</a:t>
            </a:r>
          </a:p>
          <a:p>
            <a:pPr marL="0" indent="0">
              <a:buNone/>
            </a:pPr>
            <a:r>
              <a:rPr lang="en-US" sz="3100" b="1" dirty="0"/>
              <a:t>CUNY EDGE </a:t>
            </a:r>
            <a:r>
              <a:rPr lang="en-US" sz="3100" b="1" dirty="0" smtClean="0"/>
              <a:t> Program Coordinator/Fellowship Assistant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 smtClean="0"/>
              <a:t>(</a:t>
            </a:r>
            <a:r>
              <a:rPr lang="en-US" sz="3100" b="1" dirty="0"/>
              <a:t>718)-</a:t>
            </a:r>
            <a:r>
              <a:rPr lang="en-US" sz="3100" b="1" dirty="0" smtClean="0"/>
              <a:t>951-5067</a:t>
            </a:r>
          </a:p>
          <a:p>
            <a:pPr marL="0" indent="0">
              <a:buNone/>
            </a:pPr>
            <a:r>
              <a:rPr lang="en-US" sz="3000" dirty="0" err="1" smtClean="0"/>
              <a:t>E-mail:Jaclyn.Hodge@Brooklyn.Cuny.edu</a:t>
            </a:r>
            <a:endParaRPr lang="en-US" sz="3100" b="1" dirty="0" smtClean="0"/>
          </a:p>
          <a:p>
            <a:pPr marL="0" indent="0">
              <a:buNone/>
            </a:pPr>
            <a:r>
              <a:rPr lang="en-US" sz="3100" dirty="0" smtClean="0"/>
              <a:t>If you have any questions or need help, please do not hesitate to contact us at 718-95 15067  or email us at CUNYEDGE@Brooklyn.cuny.edu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2875" y="2724148"/>
            <a:ext cx="3134417" cy="18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8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20" y="325801"/>
            <a:ext cx="9404723" cy="8491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Workshop Survey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894" y="1410345"/>
            <a:ext cx="911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FILL OUT THE CUNY EDGE 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WORKSHOP SURVEY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54" y="3421626"/>
            <a:ext cx="4392146" cy="3436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320" y="2384378"/>
            <a:ext cx="6650828" cy="65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https://www.surveymonkey.com/r/CGP7TQR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21224"/>
              </p:ext>
            </p:extLst>
          </p:nvPr>
        </p:nvGraphicFramePr>
        <p:xfrm>
          <a:off x="677334" y="2160588"/>
          <a:ext cx="5228166" cy="388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828911" imgH="7543536" progId="Acrobat.Document.DC">
                  <p:embed/>
                </p:oleObj>
              </mc:Choice>
              <mc:Fallback>
                <p:oleObj name="Acrobat Document" r:id="rId3" imgW="5828911" imgH="75435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334" y="2160588"/>
                        <a:ext cx="5228166" cy="388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77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03845"/>
              </p:ext>
            </p:extLst>
          </p:nvPr>
        </p:nvGraphicFramePr>
        <p:xfrm>
          <a:off x="584199" y="2160589"/>
          <a:ext cx="4892675" cy="388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828911" imgH="7543536" progId="Acrobat.Document.DC">
                  <p:embed/>
                </p:oleObj>
              </mc:Choice>
              <mc:Fallback>
                <p:oleObj name="Acrobat Document" r:id="rId3" imgW="5828911" imgH="7543536" progId="Acrobat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199" y="2160589"/>
                        <a:ext cx="4892675" cy="388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11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98" y="0"/>
            <a:ext cx="9404723" cy="6454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 Program Personnel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" y="753036"/>
            <a:ext cx="11120718" cy="588981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3000" b="1" u="sng" dirty="0" smtClean="0"/>
              <a:t>Monique Ngozi Nri, M.Sc.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Program Director</a:t>
            </a:r>
          </a:p>
          <a:p>
            <a:pPr marL="0" indent="0">
              <a:buNone/>
            </a:pPr>
            <a:endParaRPr lang="en-US" sz="3000" b="1" u="sng" dirty="0" smtClean="0"/>
          </a:p>
          <a:p>
            <a:pPr marL="0" indent="0">
              <a:buNone/>
            </a:pPr>
            <a:r>
              <a:rPr lang="en-US" sz="3000" b="1" u="sng" dirty="0" smtClean="0"/>
              <a:t>Roberte Lescouflair, M.Ed.</a:t>
            </a:r>
          </a:p>
          <a:p>
            <a:pPr marL="0" indent="0">
              <a:buNone/>
            </a:pPr>
            <a:r>
              <a:rPr lang="en-US" sz="3000" dirty="0" smtClean="0"/>
              <a:t>Senior Program Advisor</a:t>
            </a:r>
          </a:p>
          <a:p>
            <a:pPr marL="0" indent="0">
              <a:buNone/>
            </a:pPr>
            <a:endParaRPr lang="en-US" sz="3000" b="1" u="sng" dirty="0" smtClean="0"/>
          </a:p>
          <a:p>
            <a:pPr marL="0" indent="0">
              <a:buNone/>
            </a:pPr>
            <a:r>
              <a:rPr lang="en-US" sz="3000" b="1" u="sng" dirty="0" smtClean="0"/>
              <a:t>Jaclyn Hodge, </a:t>
            </a:r>
            <a:r>
              <a:rPr lang="en-US" sz="3000" b="1" u="sng" dirty="0"/>
              <a:t>B.S. 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 smtClean="0"/>
              <a:t>Program Coordinator/Fellowship Assistant</a:t>
            </a:r>
            <a:endParaRPr lang="en-US" sz="3000" dirty="0"/>
          </a:p>
          <a:p>
            <a:pPr marL="0" indent="0">
              <a:buNone/>
            </a:pPr>
            <a:r>
              <a:rPr lang="en-US" sz="3400" b="1" u="sng" dirty="0" smtClean="0"/>
              <a:t>Student Office Assistants</a:t>
            </a:r>
          </a:p>
          <a:p>
            <a:r>
              <a:rPr lang="en-US" sz="3000" dirty="0" smtClean="0"/>
              <a:t>Selena Torres</a:t>
            </a:r>
            <a:endParaRPr lang="en-US" sz="3000" dirty="0"/>
          </a:p>
          <a:p>
            <a:r>
              <a:rPr lang="en-US" sz="3000" dirty="0" smtClean="0"/>
              <a:t>Vanessa Jenkins</a:t>
            </a:r>
            <a:endParaRPr lang="en-US" sz="3000" dirty="0"/>
          </a:p>
          <a:p>
            <a:r>
              <a:rPr lang="en-US" sz="3000" dirty="0" smtClean="0"/>
              <a:t>Deijha Blake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018972"/>
            <a:ext cx="4789714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20" y="325801"/>
            <a:ext cx="9404723" cy="8491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Evaluation Form and </a:t>
            </a:r>
            <a:r>
              <a:rPr lang="en-US" sz="4000" b="1" dirty="0" smtClean="0">
                <a:solidFill>
                  <a:srgbClr val="FFC000"/>
                </a:solidFill>
              </a:rPr>
              <a:t>Student Contract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207" y="1595011"/>
            <a:ext cx="911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FILL OUT THE CUNY EDGE ORIENTATION EVALUATION FORM AND YOUR STUDENT CONTRACT!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2413" y="4629150"/>
            <a:ext cx="513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We will email them to you shortly!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6195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188007"/>
            <a:ext cx="10289136" cy="5281301"/>
          </a:xfrm>
        </p:spPr>
        <p:txBody>
          <a:bodyPr/>
          <a:lstStyle/>
          <a:p>
            <a:pPr algn="ctr"/>
            <a:r>
              <a:rPr lang="en-US" sz="4000" b="1" dirty="0" smtClean="0"/>
              <a:t>ON BEHALF OF THE BROOKLYN CUNY EDGE TEAM</a:t>
            </a:r>
            <a:br>
              <a:rPr lang="en-US" sz="4000" b="1" dirty="0" smtClean="0"/>
            </a:br>
            <a:r>
              <a:rPr lang="en-US" sz="4000" b="1" dirty="0" smtClean="0"/>
              <a:t>WE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0000" b="1" dirty="0" smtClean="0">
                <a:solidFill>
                  <a:srgbClr val="00B0F0"/>
                </a:solidFill>
              </a:rPr>
              <a:t>THANK</a:t>
            </a:r>
            <a:r>
              <a:rPr lang="en-US" sz="10000" b="1" dirty="0" smtClean="0"/>
              <a:t> </a:t>
            </a:r>
            <a:r>
              <a:rPr lang="en-US" sz="10000" b="1" dirty="0" smtClean="0">
                <a:solidFill>
                  <a:srgbClr val="92D050"/>
                </a:solidFill>
              </a:rPr>
              <a:t>YOU</a:t>
            </a:r>
            <a:endParaRPr lang="en-US" sz="100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402" y="3612995"/>
            <a:ext cx="3966894" cy="2676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0108" y="6858000"/>
            <a:ext cx="592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Monique, Roberte, Jaclyn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1981201" y="292610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1219" y="315469"/>
            <a:ext cx="8686800" cy="5897563"/>
          </a:xfrm>
          <a:prstGeom prst="rect">
            <a:avLst/>
          </a:prstGeom>
        </p:spPr>
      </p:pic>
      <p:pic>
        <p:nvPicPr>
          <p:cNvPr id="7" name="Picture 2" descr="https://encrypted-tbn2.gstatic.com/images?q=tbn:ANd9GcT2sVP-dUit7WlKB-FFo4c9w3U0XbGoNtkO5zIl73Jg_cOKCT9g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19" y="361188"/>
            <a:ext cx="1464580" cy="99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53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64" y="9413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sz="4000" b="1" dirty="0" smtClean="0">
                <a:solidFill>
                  <a:srgbClr val="FFC000"/>
                </a:solidFill>
              </a:rPr>
              <a:t>Brooklyn CE Orientation Agenda 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Fall 2020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937" y="1494660"/>
            <a:ext cx="8163119" cy="5363340"/>
          </a:xfrm>
        </p:spPr>
        <p:txBody>
          <a:bodyPr numCol="2">
            <a:normAutofit fontScale="70000" lnSpcReduction="20000"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Welcome &amp; Staff Introductions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Our Mission and Goals for Fall 2020   	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HRA Engagement Policy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HRA Access</a:t>
            </a:r>
          </a:p>
          <a:p>
            <a:pPr marL="0" indent="0">
              <a:buClr>
                <a:srgbClr val="92D050"/>
              </a:buClr>
              <a:buSzPct val="100000"/>
              <a:buNone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Academic:  Advisement, Scholarships and Incentives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Professional: HRA Fellowship recommendations and HRA fellowship positions turning into employment for students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Personal: parent support groups, mindfulness workshops, counseling referrals; learning center; library introductions; first generation students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900" b="1" dirty="0" smtClean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95" y="4068234"/>
            <a:ext cx="2431305" cy="27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6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64" y="9413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sz="4000" b="1" dirty="0" smtClean="0">
                <a:solidFill>
                  <a:srgbClr val="FFC000"/>
                </a:solidFill>
              </a:rPr>
              <a:t>Brooklyn CE Orientation Agenda 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Fall 2020 (</a:t>
            </a:r>
            <a:r>
              <a:rPr lang="en-US" sz="4000" b="1" dirty="0" err="1" smtClean="0">
                <a:solidFill>
                  <a:srgbClr val="FFC000"/>
                </a:solidFill>
              </a:rPr>
              <a:t>cont</a:t>
            </a:r>
            <a:r>
              <a:rPr lang="en-US" sz="4000" b="1" dirty="0" smtClean="0">
                <a:solidFill>
                  <a:srgbClr val="FFC000"/>
                </a:solidFill>
              </a:rPr>
              <a:t>)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592" y="1494659"/>
            <a:ext cx="7843464" cy="4979769"/>
          </a:xfrm>
        </p:spPr>
        <p:txBody>
          <a:bodyPr numCol="2"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Review of academic calendar 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Workshop Review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September Workshops/Survey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Form Completion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Review FIA request form online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Complete workshop survey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900" b="1" dirty="0" smtClean="0"/>
              <a:t>Complete Evaluation 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95" y="4068234"/>
            <a:ext cx="2431305" cy="27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6" y="787395"/>
            <a:ext cx="9068069" cy="146890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36" y="3293487"/>
            <a:ext cx="11408706" cy="3564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CUNY EDGE 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envisions</a:t>
            </a:r>
            <a:r>
              <a:rPr lang="en-US" sz="2800" b="1" dirty="0"/>
              <a:t> a world in which all people have access to the educational opportunities and supports they need to realize academic success, a sustainable career, and a brighter future. We commit to contributing to this vision.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CUNY EDGE’s mission is to help CUNY students who are receiving public assistance achieve academic excellence, graduate on time, and find employment.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6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64" y="9413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sz="4000" b="1" dirty="0" smtClean="0">
                <a:solidFill>
                  <a:srgbClr val="FFC000"/>
                </a:solidFill>
              </a:rPr>
              <a:t>Brooklyn CE Mission and Goals For Fall 2020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592" y="1494659"/>
            <a:ext cx="7843464" cy="4979769"/>
          </a:xfrm>
        </p:spPr>
        <p:txBody>
          <a:bodyPr numCol="2"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b="1" dirty="0" smtClean="0"/>
              <a:t>None of us signed up for this … Compassion, humanity, support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b="1" dirty="0" smtClean="0"/>
              <a:t>Assistance with COVID related issues  and resources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b="1" dirty="0" smtClean="0"/>
              <a:t>Communicate effectively virtually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b="1" dirty="0" smtClean="0"/>
              <a:t>HRA and Brooklyn College Policy Updates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95" y="4068234"/>
            <a:ext cx="2431305" cy="27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1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15" y="0"/>
            <a:ext cx="9404723" cy="1400530"/>
          </a:xfrm>
        </p:spPr>
        <p:txBody>
          <a:bodyPr/>
          <a:lstStyle/>
          <a:p>
            <a:pPr algn="ctr"/>
            <a:r>
              <a:rPr lang="en-US" sz="5400" b="1" dirty="0" smtClean="0"/>
              <a:t>CUNY EDGE </a:t>
            </a:r>
            <a:r>
              <a:rPr lang="en-US" sz="5400" b="1" dirty="0" smtClean="0">
                <a:solidFill>
                  <a:srgbClr val="FFC000"/>
                </a:solidFill>
              </a:rPr>
              <a:t>Components</a:t>
            </a:r>
            <a:endParaRPr lang="en-US" sz="5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131359"/>
              </p:ext>
            </p:extLst>
          </p:nvPr>
        </p:nvGraphicFramePr>
        <p:xfrm>
          <a:off x="1509058" y="950261"/>
          <a:ext cx="8836211" cy="574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63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922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    </a:t>
            </a:r>
            <a:r>
              <a:rPr lang="en-US" sz="3600" b="1" dirty="0" smtClean="0">
                <a:solidFill>
                  <a:srgbClr val="FFC000"/>
                </a:solidFill>
              </a:rPr>
              <a:t>Human </a:t>
            </a:r>
            <a:r>
              <a:rPr lang="en-US" sz="3600" b="1" dirty="0">
                <a:solidFill>
                  <a:srgbClr val="FFC000"/>
                </a:solidFill>
              </a:rPr>
              <a:t>Resources Administration (HRA</a:t>
            </a:r>
            <a:r>
              <a:rPr lang="en-US" sz="3600" b="1" dirty="0" smtClean="0">
                <a:solidFill>
                  <a:srgbClr val="FFC000"/>
                </a:solidFill>
              </a:rPr>
              <a:t>)</a:t>
            </a:r>
            <a:r>
              <a:rPr lang="en-US" sz="4400" b="1" dirty="0" smtClean="0">
                <a:solidFill>
                  <a:srgbClr val="FFC000"/>
                </a:solidFill>
              </a:rPr>
              <a:t>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411941"/>
            <a:ext cx="5284041" cy="48443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FFC000"/>
                </a:solidFill>
              </a:rPr>
              <a:t>Student Participation </a:t>
            </a:r>
            <a:endParaRPr lang="en-US" sz="3300" b="1" dirty="0">
              <a:solidFill>
                <a:srgbClr val="FFC000"/>
              </a:solidFill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12-Month </a:t>
            </a:r>
            <a:r>
              <a:rPr lang="en-US" sz="2400" b="1" dirty="0"/>
              <a:t>Lifetime Training </a:t>
            </a:r>
            <a:endParaRPr lang="en-US" sz="2400" b="1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30-Hours-Weekly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25-Hours-Weekly (&lt; 5-years old)</a:t>
            </a:r>
            <a:endParaRPr lang="en-US" sz="2400" b="1" dirty="0"/>
          </a:p>
          <a:p>
            <a:pPr marL="0" indent="0" algn="just">
              <a:lnSpc>
                <a:spcPct val="150000"/>
              </a:lnSpc>
              <a:buClr>
                <a:srgbClr val="FFC000"/>
              </a:buClr>
              <a:buNone/>
            </a:pPr>
            <a:r>
              <a:rPr lang="en-US" sz="3300" b="1" dirty="0" smtClean="0">
                <a:solidFill>
                  <a:srgbClr val="FFC000"/>
                </a:solidFill>
              </a:rPr>
              <a:t>Approved Activities</a:t>
            </a:r>
            <a:endParaRPr lang="en-US" sz="3300" b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600" b="1" dirty="0"/>
              <a:t>Homework </a:t>
            </a:r>
            <a:r>
              <a:rPr lang="en-US" sz="2600" b="1" dirty="0" smtClean="0"/>
              <a:t>(</a:t>
            </a:r>
            <a:r>
              <a:rPr lang="en-US" sz="2600" b="1" dirty="0"/>
              <a:t>supervised/unsupervised)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600" b="1" dirty="0" smtClean="0"/>
              <a:t>Internship (paid/unpaid)</a:t>
            </a:r>
            <a:endParaRPr lang="en-US" sz="2600" b="1" dirty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600" b="1" dirty="0" smtClean="0"/>
              <a:t>Externship (paid/unpaid)</a:t>
            </a:r>
            <a:endParaRPr lang="en-US" sz="2600" b="1" dirty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600" b="1" dirty="0"/>
              <a:t>Federal </a:t>
            </a:r>
            <a:r>
              <a:rPr lang="en-US" sz="2600" b="1" dirty="0" smtClean="0"/>
              <a:t>Work-Study </a:t>
            </a:r>
            <a:r>
              <a:rPr lang="en-US" sz="2600" b="1" dirty="0"/>
              <a:t>(FWS) 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600" b="1" dirty="0" smtClean="0"/>
              <a:t>HRA Fellowship (paid)</a:t>
            </a:r>
            <a:endParaRPr lang="en-US" sz="2600" b="1" dirty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600" b="1" dirty="0"/>
              <a:t>Paid Employment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2811" y="1411941"/>
            <a:ext cx="3769659" cy="50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7498</TotalTime>
  <Words>1868</Words>
  <Application>Microsoft Office PowerPoint</Application>
  <PresentationFormat>Widescreen</PresentationFormat>
  <Paragraphs>369</Paragraphs>
  <Slides>32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Trebuchet MS</vt:lpstr>
      <vt:lpstr>Wingdings</vt:lpstr>
      <vt:lpstr>Wingdings 3</vt:lpstr>
      <vt:lpstr>Facet</vt:lpstr>
      <vt:lpstr>Acrobat Document</vt:lpstr>
      <vt:lpstr>Hi! Please check-In in the chat as we admit people! Use a different color heart emoji or type in the phrase.</vt:lpstr>
      <vt:lpstr>PowerPoint Presentation</vt:lpstr>
      <vt:lpstr> Program Personnel</vt:lpstr>
      <vt:lpstr> Brooklyn CE Orientation Agenda  Fall 2020</vt:lpstr>
      <vt:lpstr> Brooklyn CE Orientation Agenda  Fall 2020 (cont)</vt:lpstr>
      <vt:lpstr> </vt:lpstr>
      <vt:lpstr> Brooklyn CE Mission and Goals For Fall 2020</vt:lpstr>
      <vt:lpstr>CUNY EDGE Components</vt:lpstr>
      <vt:lpstr>    Human Resources Administration (HRA)                      </vt:lpstr>
      <vt:lpstr>CUNY EDGE Overview</vt:lpstr>
      <vt:lpstr>HRA Compliance </vt:lpstr>
      <vt:lpstr>Engagement</vt:lpstr>
      <vt:lpstr>ACCESS HRA </vt:lpstr>
      <vt:lpstr>Access HRA Cont.</vt:lpstr>
      <vt:lpstr>Academic Support Advising Partnership Responsibilities</vt:lpstr>
      <vt:lpstr>Advising Partnership Responsibilities (cont.)</vt:lpstr>
      <vt:lpstr>Tips To Succeeding In College during COVID-19</vt:lpstr>
      <vt:lpstr>Scholarships</vt:lpstr>
      <vt:lpstr>          HRA Fellowship Program</vt:lpstr>
      <vt:lpstr>Professional Services</vt:lpstr>
      <vt:lpstr>Declaration Of Employment</vt:lpstr>
      <vt:lpstr>Important dates to remember</vt:lpstr>
      <vt:lpstr> CUNY EDGE Fall Workshop Calendar </vt:lpstr>
      <vt:lpstr> CUNY EDGE Reoccurring Workshops:   </vt:lpstr>
      <vt:lpstr>Contact Your CUNY EDGE Advisor To Make An Appointment</vt:lpstr>
      <vt:lpstr>Student Quiz</vt:lpstr>
      <vt:lpstr>Workshop Survey</vt:lpstr>
      <vt:lpstr>Self Assessment Form</vt:lpstr>
      <vt:lpstr>Student Contract</vt:lpstr>
      <vt:lpstr>Evaluation Form and Student Contract</vt:lpstr>
      <vt:lpstr>ON BEHALF OF THE BROOKLYN CUNY EDGE TEAM WE THANK YOU</vt:lpstr>
      <vt:lpstr>PowerPoint Presentation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Student</cp:lastModifiedBy>
  <cp:revision>550</cp:revision>
  <cp:lastPrinted>2017-10-04T17:01:20Z</cp:lastPrinted>
  <dcterms:created xsi:type="dcterms:W3CDTF">2015-07-09T14:23:16Z</dcterms:created>
  <dcterms:modified xsi:type="dcterms:W3CDTF">2020-08-21T12:58:48Z</dcterms:modified>
</cp:coreProperties>
</file>